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oboto"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1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fff9f9f55aba6c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fff9f9f55aba6c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c79c3d5bc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c79c3d5bc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2"/>
                </a:solidFill>
              </a:rPr>
              <a:t>Children’s responses</a:t>
            </a:r>
            <a:endParaRPr b="1">
              <a:solidFill>
                <a:schemeClr val="dk2"/>
              </a:solidFill>
            </a:endParaRPr>
          </a:p>
          <a:p>
            <a:pPr marL="0" lvl="0" indent="0" algn="l" rtl="0">
              <a:spcBef>
                <a:spcPts val="0"/>
              </a:spcBef>
              <a:spcAft>
                <a:spcPts val="0"/>
              </a:spcAft>
              <a:buNone/>
            </a:pPr>
            <a:endParaRPr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76dd0cc34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876dd0cc34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Children’s responses</a:t>
            </a:r>
            <a:endParaRPr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876dd0cc34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876dd0cc34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876dd0cc34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876dd0cc34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76dd0cc34_0_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76dd0cc34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Main Room - Clara</a:t>
            </a:r>
            <a:endParaRPr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876dd0cc34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876dd0cc34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Break out rooms</a:t>
            </a:r>
            <a:endParaRPr/>
          </a:p>
          <a:p>
            <a:pPr marL="0" lvl="0" indent="0" algn="l" rtl="0">
              <a:spcBef>
                <a:spcPts val="0"/>
              </a:spcBef>
              <a:spcAft>
                <a:spcPts val="0"/>
              </a:spcAft>
              <a:buNone/>
            </a:pPr>
            <a:r>
              <a:rPr lang="en"/>
              <a:t>Gift/present</a:t>
            </a:r>
            <a:endParaRPr/>
          </a:p>
          <a:p>
            <a:pPr marL="0" lvl="0" indent="0" algn="l" rtl="0">
              <a:spcBef>
                <a:spcPts val="0"/>
              </a:spcBef>
              <a:spcAft>
                <a:spcPts val="0"/>
              </a:spcAft>
              <a:buNone/>
            </a:pPr>
            <a:r>
              <a:rPr lang="en"/>
              <a:t>Help</a:t>
            </a:r>
            <a:endParaRPr/>
          </a:p>
          <a:p>
            <a:pPr marL="0" lvl="0" indent="0" algn="l" rtl="0">
              <a:spcBef>
                <a:spcPts val="0"/>
              </a:spcBef>
              <a:spcAft>
                <a:spcPts val="0"/>
              </a:spcAft>
              <a:buNone/>
            </a:pPr>
            <a:r>
              <a:rPr lang="en"/>
              <a:t>Happy</a:t>
            </a:r>
            <a:endParaRPr/>
          </a:p>
          <a:p>
            <a:pPr marL="0" lvl="0" indent="0" algn="l" rtl="0">
              <a:spcBef>
                <a:spcPts val="0"/>
              </a:spcBef>
              <a:spcAft>
                <a:spcPts val="0"/>
              </a:spcAft>
              <a:buNone/>
            </a:pPr>
            <a:r>
              <a:rPr lang="en"/>
              <a:t>Nature</a:t>
            </a:r>
            <a:endParaRPr/>
          </a:p>
          <a:p>
            <a:pPr marL="0" lvl="0" indent="0" algn="l" rtl="0">
              <a:spcBef>
                <a:spcPts val="0"/>
              </a:spcBef>
              <a:spcAft>
                <a:spcPts val="0"/>
              </a:spcAft>
              <a:buNone/>
            </a:pPr>
            <a:r>
              <a:rPr lang="en"/>
              <a:t>Time</a:t>
            </a: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db28a7a65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db28a7a6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Watch until min 2:52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OnZfRh_7tzw"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hyperlink" Target="https://www.youtube.com/watch?v=Yb_50CbFu0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Song and Meditation </a:t>
            </a:r>
            <a:endParaRPr/>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With Ms. Cindy Novelo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598100" y="329575"/>
            <a:ext cx="8222100" cy="3995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400"/>
              <a:t>Yesterday we talked about the special way we treat people when we notice their inner value or dignity.  </a:t>
            </a:r>
            <a:endParaRPr sz="3400"/>
          </a:p>
          <a:p>
            <a:pPr marL="0" lvl="0" indent="0" algn="l" rtl="0">
              <a:spcBef>
                <a:spcPts val="0"/>
              </a:spcBef>
              <a:spcAft>
                <a:spcPts val="0"/>
              </a:spcAft>
              <a:buNone/>
            </a:pPr>
            <a:endParaRPr sz="3400"/>
          </a:p>
          <a:p>
            <a:pPr marL="0" lvl="0" indent="0" algn="l" rtl="0">
              <a:spcBef>
                <a:spcPts val="0"/>
              </a:spcBef>
              <a:spcAft>
                <a:spcPts val="0"/>
              </a:spcAft>
              <a:buNone/>
            </a:pPr>
            <a:r>
              <a:rPr lang="en" sz="3400"/>
              <a:t>Do you remember what happened when a young man noticed the inner value of people and nature around him? </a:t>
            </a:r>
            <a:endParaRPr sz="3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344250" y="249675"/>
            <a:ext cx="8455500" cy="4564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2500" b="0">
              <a:solidFill>
                <a:srgbClr val="000000"/>
              </a:solidFill>
            </a:endParaRPr>
          </a:p>
          <a:p>
            <a:pPr marL="0" lvl="0" indent="0" algn="l" rtl="0">
              <a:spcBef>
                <a:spcPts val="0"/>
              </a:spcBef>
              <a:spcAft>
                <a:spcPts val="0"/>
              </a:spcAft>
              <a:buNone/>
            </a:pPr>
            <a:endParaRPr sz="1000" b="1">
              <a:latin typeface="Times New Roman"/>
              <a:ea typeface="Times New Roman"/>
              <a:cs typeface="Times New Roman"/>
              <a:sym typeface="Times New Roman"/>
            </a:endParaRPr>
          </a:p>
          <a:p>
            <a:pPr marL="0" lvl="0" indent="0" algn="l" rtl="0">
              <a:spcBef>
                <a:spcPts val="0"/>
              </a:spcBef>
              <a:spcAft>
                <a:spcPts val="0"/>
              </a:spcAft>
              <a:buNone/>
            </a:pPr>
            <a:endParaRPr sz="1000" b="1">
              <a:latin typeface="Times New Roman"/>
              <a:ea typeface="Times New Roman"/>
              <a:cs typeface="Times New Roman"/>
              <a:sym typeface="Times New Roman"/>
            </a:endParaRPr>
          </a:p>
          <a:p>
            <a:pPr marL="0" lvl="0" indent="0" algn="l" rtl="0">
              <a:spcBef>
                <a:spcPts val="0"/>
              </a:spcBef>
              <a:spcAft>
                <a:spcPts val="0"/>
              </a:spcAft>
              <a:buNone/>
            </a:pPr>
            <a:endParaRPr sz="1000" b="1">
              <a:latin typeface="Times New Roman"/>
              <a:ea typeface="Times New Roman"/>
              <a:cs typeface="Times New Roman"/>
              <a:sym typeface="Times New Roman"/>
            </a:endParaRPr>
          </a:p>
          <a:p>
            <a:pPr marL="0" lvl="0" indent="0" algn="l" rtl="0">
              <a:spcBef>
                <a:spcPts val="0"/>
              </a:spcBef>
              <a:spcAft>
                <a:spcPts val="0"/>
              </a:spcAft>
              <a:buNone/>
            </a:pPr>
            <a:endParaRPr sz="1000" b="1">
              <a:latin typeface="Times New Roman"/>
              <a:ea typeface="Times New Roman"/>
              <a:cs typeface="Times New Roman"/>
              <a:sym typeface="Times New Roman"/>
            </a:endParaRPr>
          </a:p>
          <a:p>
            <a:pPr marL="0" lvl="0" indent="0" algn="l" rtl="0">
              <a:spcBef>
                <a:spcPts val="0"/>
              </a:spcBef>
              <a:spcAft>
                <a:spcPts val="0"/>
              </a:spcAft>
              <a:buNone/>
            </a:pPr>
            <a:endParaRPr sz="1000" b="1">
              <a:latin typeface="Times New Roman"/>
              <a:ea typeface="Times New Roman"/>
              <a:cs typeface="Times New Roman"/>
              <a:sym typeface="Times New Roman"/>
            </a:endParaRPr>
          </a:p>
          <a:p>
            <a:pPr marL="0" lvl="0" indent="0" algn="l" rtl="0">
              <a:spcBef>
                <a:spcPts val="0"/>
              </a:spcBef>
              <a:spcAft>
                <a:spcPts val="0"/>
              </a:spcAft>
              <a:buNone/>
            </a:pPr>
            <a:endParaRPr sz="1000" b="1">
              <a:latin typeface="Times New Roman"/>
              <a:ea typeface="Times New Roman"/>
              <a:cs typeface="Times New Roman"/>
              <a:sym typeface="Times New Roman"/>
            </a:endParaRPr>
          </a:p>
          <a:p>
            <a:pPr marL="0" lvl="0" indent="0" algn="l" rtl="0">
              <a:spcBef>
                <a:spcPts val="0"/>
              </a:spcBef>
              <a:spcAft>
                <a:spcPts val="0"/>
              </a:spcAft>
              <a:buNone/>
            </a:pPr>
            <a:endParaRPr sz="1500" b="1">
              <a:latin typeface="Times New Roman"/>
              <a:ea typeface="Times New Roman"/>
              <a:cs typeface="Times New Roman"/>
              <a:sym typeface="Times New Roman"/>
            </a:endParaRPr>
          </a:p>
          <a:p>
            <a:pPr marL="0" lvl="0" indent="0" algn="l" rtl="0">
              <a:spcBef>
                <a:spcPts val="0"/>
              </a:spcBef>
              <a:spcAft>
                <a:spcPts val="0"/>
              </a:spcAft>
              <a:buNone/>
            </a:pPr>
            <a:r>
              <a:rPr lang="en" sz="1500" b="1">
                <a:latin typeface="Times New Roman"/>
                <a:ea typeface="Times New Roman"/>
                <a:cs typeface="Times New Roman"/>
                <a:sym typeface="Times New Roman"/>
              </a:rPr>
              <a:t>1</a:t>
            </a:r>
            <a:r>
              <a:rPr lang="en" sz="1700" b="1">
                <a:latin typeface="Times New Roman"/>
                <a:ea typeface="Times New Roman"/>
                <a:cs typeface="Times New Roman"/>
                <a:sym typeface="Times New Roman"/>
              </a:rPr>
              <a:t>.What happens to people when we see their dignity and treat them with fairness?  What happened to people and non-humans in the video?</a:t>
            </a:r>
            <a:endParaRPr sz="1700" b="1">
              <a:latin typeface="Times New Roman"/>
              <a:ea typeface="Times New Roman"/>
              <a:cs typeface="Times New Roman"/>
              <a:sym typeface="Times New Roman"/>
            </a:endParaRPr>
          </a:p>
          <a:p>
            <a:pPr marL="0" lvl="0" indent="0" algn="l" rtl="0">
              <a:spcBef>
                <a:spcPts val="0"/>
              </a:spcBef>
              <a:spcAft>
                <a:spcPts val="0"/>
              </a:spcAft>
              <a:buNone/>
            </a:pPr>
            <a:endParaRPr sz="1500" b="1">
              <a:latin typeface="Times New Roman"/>
              <a:ea typeface="Times New Roman"/>
              <a:cs typeface="Times New Roman"/>
              <a:sym typeface="Times New Roman"/>
            </a:endParaRPr>
          </a:p>
          <a:p>
            <a:pPr marL="457200" lvl="0" indent="-323850" algn="l" rtl="0">
              <a:spcBef>
                <a:spcPts val="0"/>
              </a:spcBef>
              <a:spcAft>
                <a:spcPts val="0"/>
              </a:spcAft>
              <a:buSzPts val="1500"/>
              <a:buFont typeface="Times New Roman"/>
              <a:buChar char="-"/>
            </a:pPr>
            <a:r>
              <a:rPr lang="en" sz="1500" b="1">
                <a:latin typeface="Times New Roman"/>
                <a:ea typeface="Times New Roman"/>
                <a:cs typeface="Times New Roman"/>
                <a:sym typeface="Times New Roman"/>
              </a:rPr>
              <a:t>Kinder </a:t>
            </a:r>
            <a:endParaRPr sz="1500" b="1">
              <a:latin typeface="Times New Roman"/>
              <a:ea typeface="Times New Roman"/>
              <a:cs typeface="Times New Roman"/>
              <a:sym typeface="Times New Roman"/>
            </a:endParaRPr>
          </a:p>
          <a:p>
            <a:pPr marL="457200" lvl="0" indent="-323850" algn="l" rtl="0">
              <a:spcBef>
                <a:spcPts val="0"/>
              </a:spcBef>
              <a:spcAft>
                <a:spcPts val="0"/>
              </a:spcAft>
              <a:buSzPts val="1500"/>
              <a:buFont typeface="Times New Roman"/>
              <a:buChar char="-"/>
            </a:pPr>
            <a:r>
              <a:rPr lang="en" sz="1500" b="1">
                <a:latin typeface="Times New Roman"/>
                <a:ea typeface="Times New Roman"/>
                <a:cs typeface="Times New Roman"/>
                <a:sym typeface="Times New Roman"/>
              </a:rPr>
              <a:t>The girl went to school</a:t>
            </a:r>
            <a:endParaRPr sz="1500" b="1">
              <a:latin typeface="Times New Roman"/>
              <a:ea typeface="Times New Roman"/>
              <a:cs typeface="Times New Roman"/>
              <a:sym typeface="Times New Roman"/>
            </a:endParaRPr>
          </a:p>
          <a:p>
            <a:pPr marL="457200" lvl="0" indent="-323850" algn="l" rtl="0">
              <a:spcBef>
                <a:spcPts val="0"/>
              </a:spcBef>
              <a:spcAft>
                <a:spcPts val="0"/>
              </a:spcAft>
              <a:buSzPts val="1500"/>
              <a:buFont typeface="Times New Roman"/>
              <a:buChar char="-"/>
            </a:pPr>
            <a:r>
              <a:rPr lang="en" sz="1500" b="1">
                <a:latin typeface="Times New Roman"/>
                <a:ea typeface="Times New Roman"/>
                <a:cs typeface="Times New Roman"/>
                <a:sym typeface="Times New Roman"/>
              </a:rPr>
              <a:t>They become better people to be around</a:t>
            </a:r>
            <a:endParaRPr sz="1500" b="1">
              <a:latin typeface="Times New Roman"/>
              <a:ea typeface="Times New Roman"/>
              <a:cs typeface="Times New Roman"/>
              <a:sym typeface="Times New Roman"/>
            </a:endParaRPr>
          </a:p>
          <a:p>
            <a:pPr marL="457200" lvl="0" indent="-323850" algn="l" rtl="0">
              <a:spcBef>
                <a:spcPts val="0"/>
              </a:spcBef>
              <a:spcAft>
                <a:spcPts val="0"/>
              </a:spcAft>
              <a:buSzPts val="1500"/>
              <a:buFont typeface="Times New Roman"/>
              <a:buChar char="-"/>
            </a:pPr>
            <a:r>
              <a:rPr lang="en" sz="1500" b="1">
                <a:latin typeface="Times New Roman"/>
                <a:ea typeface="Times New Roman"/>
                <a:cs typeface="Times New Roman"/>
                <a:sym typeface="Times New Roman"/>
              </a:rPr>
              <a:t>They become happier</a:t>
            </a:r>
            <a:endParaRPr sz="1500" b="1">
              <a:latin typeface="Times New Roman"/>
              <a:ea typeface="Times New Roman"/>
              <a:cs typeface="Times New Roman"/>
              <a:sym typeface="Times New Roman"/>
            </a:endParaRPr>
          </a:p>
          <a:p>
            <a:pPr marL="457200" lvl="0" indent="-323850" algn="l" rtl="0">
              <a:spcBef>
                <a:spcPts val="0"/>
              </a:spcBef>
              <a:spcAft>
                <a:spcPts val="0"/>
              </a:spcAft>
              <a:buSzPts val="1500"/>
              <a:buFont typeface="Times New Roman"/>
              <a:buChar char="-"/>
            </a:pPr>
            <a:r>
              <a:rPr lang="en" sz="1500" b="1">
                <a:latin typeface="Times New Roman"/>
                <a:ea typeface="Times New Roman"/>
                <a:cs typeface="Times New Roman"/>
                <a:sym typeface="Times New Roman"/>
              </a:rPr>
              <a:t>They start seeing other people’s dignity</a:t>
            </a:r>
            <a:endParaRPr sz="1500" b="1">
              <a:latin typeface="Times New Roman"/>
              <a:ea typeface="Times New Roman"/>
              <a:cs typeface="Times New Roman"/>
              <a:sym typeface="Times New Roman"/>
            </a:endParaRPr>
          </a:p>
          <a:p>
            <a:pPr marL="457200" lvl="0" indent="-323850" algn="l" rtl="0">
              <a:spcBef>
                <a:spcPts val="0"/>
              </a:spcBef>
              <a:spcAft>
                <a:spcPts val="0"/>
              </a:spcAft>
              <a:buSzPts val="1500"/>
              <a:buFont typeface="Times New Roman"/>
              <a:buChar char="-"/>
            </a:pPr>
            <a:r>
              <a:rPr lang="en" sz="1500" b="1">
                <a:latin typeface="Times New Roman"/>
                <a:ea typeface="Times New Roman"/>
                <a:cs typeface="Times New Roman"/>
                <a:sym typeface="Times New Roman"/>
              </a:rPr>
              <a:t>They become more humble (nice to people, thankful)</a:t>
            </a:r>
            <a:endParaRPr sz="1500" b="1">
              <a:latin typeface="Times New Roman"/>
              <a:ea typeface="Times New Roman"/>
              <a:cs typeface="Times New Roman"/>
              <a:sym typeface="Times New Roman"/>
            </a:endParaRPr>
          </a:p>
          <a:p>
            <a:pPr marL="457200" lvl="0" indent="-323850" algn="l" rtl="0">
              <a:spcBef>
                <a:spcPts val="0"/>
              </a:spcBef>
              <a:spcAft>
                <a:spcPts val="0"/>
              </a:spcAft>
              <a:buSzPts val="1500"/>
              <a:buFont typeface="Times New Roman"/>
              <a:buChar char="-"/>
            </a:pPr>
            <a:r>
              <a:rPr lang="en" sz="1500" b="1">
                <a:latin typeface="Times New Roman"/>
                <a:ea typeface="Times New Roman"/>
                <a:cs typeface="Times New Roman"/>
                <a:sym typeface="Times New Roman"/>
              </a:rPr>
              <a:t>Everything starts blooming</a:t>
            </a:r>
            <a:endParaRPr sz="1500" b="1">
              <a:latin typeface="Times New Roman"/>
              <a:ea typeface="Times New Roman"/>
              <a:cs typeface="Times New Roman"/>
              <a:sym typeface="Times New Roman"/>
            </a:endParaRPr>
          </a:p>
          <a:p>
            <a:pPr marL="457200" lvl="0" indent="-330200" algn="l" rtl="0">
              <a:spcBef>
                <a:spcPts val="0"/>
              </a:spcBef>
              <a:spcAft>
                <a:spcPts val="0"/>
              </a:spcAft>
              <a:buSzPts val="1600"/>
              <a:buFont typeface="Times New Roman"/>
              <a:buChar char="-"/>
            </a:pPr>
            <a:endParaRPr sz="1600" b="1">
              <a:latin typeface="Times New Roman"/>
              <a:ea typeface="Times New Roman"/>
              <a:cs typeface="Times New Roman"/>
              <a:sym typeface="Times New Roman"/>
            </a:endParaRPr>
          </a:p>
          <a:p>
            <a:pPr marL="0" lvl="0" indent="0" algn="l" rtl="0">
              <a:spcBef>
                <a:spcPts val="0"/>
              </a:spcBef>
              <a:spcAft>
                <a:spcPts val="0"/>
              </a:spcAft>
              <a:buNone/>
            </a:pPr>
            <a:r>
              <a:rPr lang="en" sz="1700" b="1">
                <a:latin typeface="Times New Roman"/>
                <a:ea typeface="Times New Roman"/>
                <a:cs typeface="Times New Roman"/>
                <a:sym typeface="Times New Roman"/>
              </a:rPr>
              <a:t>2</a:t>
            </a:r>
            <a:r>
              <a:rPr lang="en" sz="1900" b="1">
                <a:latin typeface="Times New Roman"/>
                <a:ea typeface="Times New Roman"/>
                <a:cs typeface="Times New Roman"/>
                <a:sym typeface="Times New Roman"/>
              </a:rPr>
              <a:t>. What happens to us when we treat other people with fairness? What did the boy receive in return?</a:t>
            </a:r>
            <a:r>
              <a:rPr lang="en" sz="1700" b="1">
                <a:latin typeface="Times New Roman"/>
                <a:ea typeface="Times New Roman"/>
                <a:cs typeface="Times New Roman"/>
                <a:sym typeface="Times New Roman"/>
              </a:rPr>
              <a:t> </a:t>
            </a:r>
            <a:endParaRPr sz="1700" b="1">
              <a:latin typeface="Times New Roman"/>
              <a:ea typeface="Times New Roman"/>
              <a:cs typeface="Times New Roman"/>
              <a:sym typeface="Times New Roman"/>
            </a:endParaRPr>
          </a:p>
          <a:p>
            <a:pPr marL="0" lvl="0" indent="0" algn="l" rtl="0">
              <a:spcBef>
                <a:spcPts val="0"/>
              </a:spcBef>
              <a:spcAft>
                <a:spcPts val="0"/>
              </a:spcAft>
              <a:buNone/>
            </a:pPr>
            <a:endParaRPr sz="1600" b="1">
              <a:latin typeface="Times New Roman"/>
              <a:ea typeface="Times New Roman"/>
              <a:cs typeface="Times New Roman"/>
              <a:sym typeface="Times New Roman"/>
            </a:endParaRPr>
          </a:p>
          <a:p>
            <a:pPr marL="457200" lvl="0" indent="-298450" algn="l" rtl="0">
              <a:spcBef>
                <a:spcPts val="0"/>
              </a:spcBef>
              <a:spcAft>
                <a:spcPts val="0"/>
              </a:spcAft>
              <a:buSzPts val="1100"/>
              <a:buFont typeface="Times New Roman"/>
              <a:buChar char="-"/>
            </a:pPr>
            <a:r>
              <a:rPr lang="en" sz="1100" b="1">
                <a:latin typeface="Times New Roman"/>
                <a:ea typeface="Times New Roman"/>
                <a:cs typeface="Times New Roman"/>
                <a:sym typeface="Times New Roman"/>
              </a:rPr>
              <a:t>Kindness</a:t>
            </a:r>
            <a:endParaRPr sz="1100" b="1">
              <a:latin typeface="Times New Roman"/>
              <a:ea typeface="Times New Roman"/>
              <a:cs typeface="Times New Roman"/>
              <a:sym typeface="Times New Roman"/>
            </a:endParaRPr>
          </a:p>
          <a:p>
            <a:pPr marL="457200" lvl="0" indent="-298450" algn="l" rtl="0">
              <a:spcBef>
                <a:spcPts val="0"/>
              </a:spcBef>
              <a:spcAft>
                <a:spcPts val="0"/>
              </a:spcAft>
              <a:buSzPts val="1100"/>
              <a:buFont typeface="Times New Roman"/>
              <a:buChar char="-"/>
            </a:pPr>
            <a:r>
              <a:rPr lang="en" sz="1100" b="1">
                <a:latin typeface="Times New Roman"/>
                <a:ea typeface="Times New Roman"/>
                <a:cs typeface="Times New Roman"/>
                <a:sym typeface="Times New Roman"/>
              </a:rPr>
              <a:t>People start treating you better</a:t>
            </a:r>
            <a:endParaRPr sz="1100" b="1">
              <a:latin typeface="Times New Roman"/>
              <a:ea typeface="Times New Roman"/>
              <a:cs typeface="Times New Roman"/>
              <a:sym typeface="Times New Roman"/>
            </a:endParaRPr>
          </a:p>
          <a:p>
            <a:pPr marL="457200" lvl="0" indent="-298450" algn="l" rtl="0">
              <a:spcBef>
                <a:spcPts val="0"/>
              </a:spcBef>
              <a:spcAft>
                <a:spcPts val="0"/>
              </a:spcAft>
              <a:buSzPts val="1100"/>
              <a:buFont typeface="Times New Roman"/>
              <a:buChar char="-"/>
            </a:pPr>
            <a:r>
              <a:rPr lang="en" sz="1100" b="1">
                <a:latin typeface="Times New Roman"/>
                <a:ea typeface="Times New Roman"/>
                <a:cs typeface="Times New Roman"/>
                <a:sym typeface="Times New Roman"/>
              </a:rPr>
              <a:t>Positive emotions (feeling love)</a:t>
            </a:r>
            <a:endParaRPr sz="1100" b="1">
              <a:latin typeface="Times New Roman"/>
              <a:ea typeface="Times New Roman"/>
              <a:cs typeface="Times New Roman"/>
              <a:sym typeface="Times New Roman"/>
            </a:endParaRPr>
          </a:p>
          <a:p>
            <a:pPr marL="457200" lvl="0" indent="-298450" algn="l" rtl="0">
              <a:spcBef>
                <a:spcPts val="0"/>
              </a:spcBef>
              <a:spcAft>
                <a:spcPts val="0"/>
              </a:spcAft>
              <a:buSzPts val="1100"/>
              <a:buFont typeface="Times New Roman"/>
              <a:buChar char="-"/>
            </a:pPr>
            <a:r>
              <a:rPr lang="en" sz="1100" b="1">
                <a:latin typeface="Times New Roman"/>
                <a:ea typeface="Times New Roman"/>
                <a:cs typeface="Times New Roman"/>
                <a:sym typeface="Times New Roman"/>
              </a:rPr>
              <a:t>You receive thankfulness</a:t>
            </a:r>
            <a:endParaRPr sz="1100" b="1">
              <a:latin typeface="Times New Roman"/>
              <a:ea typeface="Times New Roman"/>
              <a:cs typeface="Times New Roman"/>
              <a:sym typeface="Times New Roman"/>
            </a:endParaRPr>
          </a:p>
          <a:p>
            <a:pPr marL="457200" lvl="0" indent="-298450" algn="l" rtl="0">
              <a:spcBef>
                <a:spcPts val="0"/>
              </a:spcBef>
              <a:spcAft>
                <a:spcPts val="0"/>
              </a:spcAft>
              <a:buSzPts val="1100"/>
              <a:buFont typeface="Times New Roman"/>
              <a:buChar char="-"/>
            </a:pPr>
            <a:r>
              <a:rPr lang="en" sz="1100" b="1">
                <a:latin typeface="Times New Roman"/>
                <a:ea typeface="Times New Roman"/>
                <a:cs typeface="Times New Roman"/>
                <a:sym typeface="Times New Roman"/>
              </a:rPr>
              <a:t>happiness</a:t>
            </a:r>
            <a:endParaRPr sz="1100" b="1">
              <a:latin typeface="Times New Roman"/>
              <a:ea typeface="Times New Roman"/>
              <a:cs typeface="Times New Roman"/>
              <a:sym typeface="Times New Roman"/>
            </a:endParaRPr>
          </a:p>
          <a:p>
            <a:pPr marL="0" lvl="0" indent="0" algn="l" rtl="0">
              <a:spcBef>
                <a:spcPts val="0"/>
              </a:spcBef>
              <a:spcAft>
                <a:spcPts val="0"/>
              </a:spcAft>
              <a:buNone/>
            </a:pPr>
            <a:endParaRPr sz="2400" b="1">
              <a:latin typeface="Times New Roman"/>
              <a:ea typeface="Times New Roman"/>
              <a:cs typeface="Times New Roman"/>
              <a:sym typeface="Times New Roman"/>
            </a:endParaRPr>
          </a:p>
          <a:p>
            <a:pPr marL="0" lvl="0" indent="0" algn="l" rtl="0">
              <a:spcBef>
                <a:spcPts val="0"/>
              </a:spcBef>
              <a:spcAft>
                <a:spcPts val="0"/>
              </a:spcAft>
              <a:buNone/>
            </a:pPr>
            <a:endParaRPr sz="2400" b="1">
              <a:latin typeface="Times New Roman"/>
              <a:ea typeface="Times New Roman"/>
              <a:cs typeface="Times New Roman"/>
              <a:sym typeface="Times New Roman"/>
            </a:endParaRPr>
          </a:p>
          <a:p>
            <a:pPr marL="0" lvl="0" indent="0" algn="l" rtl="0">
              <a:spcBef>
                <a:spcPts val="0"/>
              </a:spcBef>
              <a:spcAft>
                <a:spcPts val="0"/>
              </a:spcAft>
              <a:buClr>
                <a:schemeClr val="dk2"/>
              </a:buClr>
              <a:buSzPts val="1100"/>
              <a:buFont typeface="Arial"/>
              <a:buNone/>
            </a:pPr>
            <a:endParaRPr sz="2900" b="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2"/>
              </a:buClr>
              <a:buSzPts val="1100"/>
              <a:buFont typeface="Arial"/>
              <a:buNone/>
            </a:pP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6"/>
          <p:cNvSpPr txBox="1">
            <a:spLocks noGrp="1"/>
          </p:cNvSpPr>
          <p:nvPr>
            <p:ph type="body" idx="1"/>
          </p:nvPr>
        </p:nvSpPr>
        <p:spPr>
          <a:xfrm>
            <a:off x="311700" y="249675"/>
            <a:ext cx="8520600" cy="4319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800">
                <a:solidFill>
                  <a:srgbClr val="000000"/>
                </a:solidFill>
              </a:rPr>
              <a:t>Is it easy or hard to treat other people with fairness as the young man did?</a:t>
            </a:r>
            <a:endParaRPr sz="3800">
              <a:solidFill>
                <a:srgbClr val="000000"/>
              </a:solidFill>
            </a:endParaRPr>
          </a:p>
          <a:p>
            <a:pPr marL="0" lvl="0" indent="0" algn="l" rtl="0">
              <a:lnSpc>
                <a:spcPct val="100000"/>
              </a:lnSpc>
              <a:spcBef>
                <a:spcPts val="0"/>
              </a:spcBef>
              <a:spcAft>
                <a:spcPts val="0"/>
              </a:spcAft>
              <a:buNone/>
            </a:pPr>
            <a:r>
              <a:rPr lang="en" sz="2100">
                <a:solidFill>
                  <a:srgbClr val="000000"/>
                </a:solidFill>
              </a:rPr>
              <a:t>I</a:t>
            </a:r>
            <a:r>
              <a:rPr lang="en" sz="1500">
                <a:solidFill>
                  <a:srgbClr val="000000"/>
                </a:solidFill>
              </a:rPr>
              <a:t>t is not hard but you may not want to.</a:t>
            </a:r>
            <a:endParaRPr sz="1500">
              <a:solidFill>
                <a:srgbClr val="000000"/>
              </a:solidFill>
            </a:endParaRPr>
          </a:p>
          <a:p>
            <a:pPr marL="0" lvl="0" indent="0" algn="l" rtl="0">
              <a:lnSpc>
                <a:spcPct val="100000"/>
              </a:lnSpc>
              <a:spcBef>
                <a:spcPts val="0"/>
              </a:spcBef>
              <a:spcAft>
                <a:spcPts val="0"/>
              </a:spcAft>
              <a:buNone/>
            </a:pPr>
            <a:r>
              <a:rPr lang="en" sz="1500">
                <a:solidFill>
                  <a:srgbClr val="000000"/>
                </a:solidFill>
              </a:rPr>
              <a:t>It can be easy but people may not choose to do it. </a:t>
            </a:r>
            <a:endParaRPr sz="1500">
              <a:solidFill>
                <a:srgbClr val="000000"/>
              </a:solidFill>
            </a:endParaRPr>
          </a:p>
          <a:p>
            <a:pPr marL="0" lvl="0" indent="0" algn="l" rtl="0">
              <a:lnSpc>
                <a:spcPct val="100000"/>
              </a:lnSpc>
              <a:spcBef>
                <a:spcPts val="0"/>
              </a:spcBef>
              <a:spcAft>
                <a:spcPts val="0"/>
              </a:spcAft>
              <a:buNone/>
            </a:pPr>
            <a:r>
              <a:rPr lang="en" sz="1500">
                <a:solidFill>
                  <a:srgbClr val="000000"/>
                </a:solidFill>
              </a:rPr>
              <a:t>It depends on how we are feeling. If we are feeling happy it is easier to treat other with fairness. </a:t>
            </a:r>
            <a:endParaRPr sz="1500">
              <a:solidFill>
                <a:srgbClr val="000000"/>
              </a:solidFill>
            </a:endParaRPr>
          </a:p>
          <a:p>
            <a:pPr marL="0" lvl="0" indent="0" algn="l" rtl="0">
              <a:lnSpc>
                <a:spcPct val="100000"/>
              </a:lnSpc>
              <a:spcBef>
                <a:spcPts val="0"/>
              </a:spcBef>
              <a:spcAft>
                <a:spcPts val="0"/>
              </a:spcAft>
              <a:buNone/>
            </a:pPr>
            <a:r>
              <a:rPr lang="en" sz="1500">
                <a:solidFill>
                  <a:srgbClr val="000000"/>
                </a:solidFill>
              </a:rPr>
              <a:t>It depends on how the other person is responding and treating you.</a:t>
            </a:r>
            <a:endParaRPr sz="1500">
              <a:solidFill>
                <a:srgbClr val="000000"/>
              </a:solidFill>
            </a:endParaRPr>
          </a:p>
          <a:p>
            <a:pPr marL="0" lvl="0" indent="0" algn="l" rtl="0">
              <a:lnSpc>
                <a:spcPct val="100000"/>
              </a:lnSpc>
              <a:spcBef>
                <a:spcPts val="0"/>
              </a:spcBef>
              <a:spcAft>
                <a:spcPts val="0"/>
              </a:spcAft>
              <a:buNone/>
            </a:pPr>
            <a:r>
              <a:rPr lang="en" sz="3800">
                <a:solidFill>
                  <a:srgbClr val="000000"/>
                </a:solidFill>
              </a:rPr>
              <a:t>How did he help others?</a:t>
            </a:r>
            <a:endParaRPr sz="3800">
              <a:solidFill>
                <a:srgbClr val="000000"/>
              </a:solidFill>
            </a:endParaRPr>
          </a:p>
          <a:p>
            <a:pPr marL="0" lvl="0" indent="0" algn="l" rtl="0">
              <a:lnSpc>
                <a:spcPct val="100000"/>
              </a:lnSpc>
              <a:spcBef>
                <a:spcPts val="0"/>
              </a:spcBef>
              <a:spcAft>
                <a:spcPts val="0"/>
              </a:spcAft>
              <a:buNone/>
            </a:pPr>
            <a:r>
              <a:rPr lang="en">
                <a:solidFill>
                  <a:srgbClr val="000000"/>
                </a:solidFill>
              </a:rPr>
              <a:t>Donating/giving something</a:t>
            </a:r>
            <a:endParaRPr>
              <a:solidFill>
                <a:srgbClr val="000000"/>
              </a:solidFill>
            </a:endParaRPr>
          </a:p>
          <a:p>
            <a:pPr marL="0" lvl="0" indent="0" algn="l" rtl="0">
              <a:lnSpc>
                <a:spcPct val="100000"/>
              </a:lnSpc>
              <a:spcBef>
                <a:spcPts val="0"/>
              </a:spcBef>
              <a:spcAft>
                <a:spcPts val="0"/>
              </a:spcAft>
              <a:buNone/>
            </a:pPr>
            <a:r>
              <a:rPr lang="en">
                <a:solidFill>
                  <a:srgbClr val="000000"/>
                </a:solidFill>
              </a:rPr>
              <a:t>Put some energy/time to help</a:t>
            </a:r>
            <a:endParaRPr>
              <a:solidFill>
                <a:srgbClr val="000000"/>
              </a:solidFill>
            </a:endParaRPr>
          </a:p>
          <a:p>
            <a:pPr marL="0" lvl="0" indent="0" algn="l" rtl="0">
              <a:lnSpc>
                <a:spcPct val="100000"/>
              </a:lnSpc>
              <a:spcBef>
                <a:spcPts val="0"/>
              </a:spcBef>
              <a:spcAft>
                <a:spcPts val="0"/>
              </a:spcAft>
              <a:buNone/>
            </a:pPr>
            <a:r>
              <a:rPr lang="en" sz="1600">
                <a:solidFill>
                  <a:srgbClr val="000000"/>
                </a:solidFill>
              </a:rPr>
              <a:t>He shared kindness, love, happiness, joy</a:t>
            </a:r>
            <a:endParaRPr sz="1600">
              <a:solidFill>
                <a:srgbClr val="000000"/>
              </a:solidFill>
            </a:endParaRPr>
          </a:p>
          <a:p>
            <a:pPr marL="0" lvl="0" indent="0" algn="l" rtl="0">
              <a:lnSpc>
                <a:spcPct val="100000"/>
              </a:lnSpc>
              <a:spcBef>
                <a:spcPts val="0"/>
              </a:spcBef>
              <a:spcAft>
                <a:spcPts val="0"/>
              </a:spcAft>
              <a:buNone/>
            </a:pPr>
            <a:r>
              <a:rPr lang="en" sz="1600">
                <a:solidFill>
                  <a:srgbClr val="000000"/>
                </a:solidFill>
              </a:rPr>
              <a:t>He shared his food</a:t>
            </a:r>
            <a:endParaRPr sz="1600">
              <a:solidFill>
                <a:srgbClr val="000000"/>
              </a:solidFill>
            </a:endParaRPr>
          </a:p>
          <a:p>
            <a:pPr marL="0" lvl="0" indent="0" algn="l" rtl="0">
              <a:lnSpc>
                <a:spcPct val="100000"/>
              </a:lnSpc>
              <a:spcBef>
                <a:spcPts val="0"/>
              </a:spcBef>
              <a:spcAft>
                <a:spcPts val="0"/>
              </a:spcAft>
              <a:buNone/>
            </a:pPr>
            <a:r>
              <a:rPr lang="en" sz="1600">
                <a:solidFill>
                  <a:srgbClr val="000000"/>
                </a:solidFill>
              </a:rPr>
              <a:t>He shared his money</a:t>
            </a:r>
            <a:endParaRPr sz="1600">
              <a:solidFill>
                <a:srgbClr val="000000"/>
              </a:solidFill>
            </a:endParaRPr>
          </a:p>
          <a:p>
            <a:pPr marL="0" lvl="0" indent="0" algn="l" rtl="0">
              <a:lnSpc>
                <a:spcPct val="100000"/>
              </a:lnSpc>
              <a:spcBef>
                <a:spcPts val="0"/>
              </a:spcBef>
              <a:spcAft>
                <a:spcPts val="0"/>
              </a:spcAft>
              <a:buNone/>
            </a:pPr>
            <a:endParaRPr sz="26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txBox="1">
            <a:spLocks noGrp="1"/>
          </p:cNvSpPr>
          <p:nvPr>
            <p:ph type="subTitle" idx="4294967295"/>
          </p:nvPr>
        </p:nvSpPr>
        <p:spPr>
          <a:xfrm>
            <a:off x="460953" y="364650"/>
            <a:ext cx="8222100" cy="44142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3500">
                <a:solidFill>
                  <a:schemeClr val="lt1"/>
                </a:solidFill>
              </a:rPr>
              <a:t>When we are willing to give away something that is valuable to us in order to help others, that is </a:t>
            </a:r>
            <a:endParaRPr sz="3500">
              <a:solidFill>
                <a:schemeClr val="lt1"/>
              </a:solidFill>
            </a:endParaRPr>
          </a:p>
          <a:p>
            <a:pPr marL="0" lvl="0" indent="0" algn="ctr" rtl="0">
              <a:lnSpc>
                <a:spcPct val="100000"/>
              </a:lnSpc>
              <a:spcBef>
                <a:spcPts val="0"/>
              </a:spcBef>
              <a:spcAft>
                <a:spcPts val="0"/>
              </a:spcAft>
              <a:buNone/>
            </a:pPr>
            <a:r>
              <a:rPr lang="en" sz="3500" u="sng">
                <a:solidFill>
                  <a:schemeClr val="lt1"/>
                </a:solidFill>
              </a:rPr>
              <a:t>sacrifice</a:t>
            </a:r>
            <a:r>
              <a:rPr lang="en" sz="3500">
                <a:solidFill>
                  <a:schemeClr val="lt1"/>
                </a:solidFill>
              </a:rPr>
              <a:t>.</a:t>
            </a:r>
            <a:endParaRPr sz="3500">
              <a:solidFill>
                <a:schemeClr val="lt1"/>
              </a:solidFill>
            </a:endParaRPr>
          </a:p>
          <a:p>
            <a:pPr marL="0" lvl="0" indent="0" algn="ctr" rtl="0">
              <a:lnSpc>
                <a:spcPct val="100000"/>
              </a:lnSpc>
              <a:spcBef>
                <a:spcPts val="0"/>
              </a:spcBef>
              <a:spcAft>
                <a:spcPts val="0"/>
              </a:spcAft>
              <a:buNone/>
            </a:pPr>
            <a:endParaRPr sz="3500">
              <a:solidFill>
                <a:schemeClr val="lt1"/>
              </a:solidFill>
            </a:endParaRPr>
          </a:p>
          <a:p>
            <a:pPr marL="0" lvl="0" indent="0" algn="ctr" rtl="0">
              <a:lnSpc>
                <a:spcPct val="100000"/>
              </a:lnSpc>
              <a:spcBef>
                <a:spcPts val="0"/>
              </a:spcBef>
              <a:spcAft>
                <a:spcPts val="0"/>
              </a:spcAft>
              <a:buNone/>
            </a:pPr>
            <a:r>
              <a:rPr lang="en" sz="3500">
                <a:solidFill>
                  <a:schemeClr val="lt1"/>
                </a:solidFill>
              </a:rPr>
              <a:t>Have you ever sacrificed for someone or do you know anyone who has sacrificed for others?</a:t>
            </a:r>
            <a:endParaRPr sz="33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8"/>
          <p:cNvSpPr txBox="1">
            <a:spLocks noGrp="1"/>
          </p:cNvSpPr>
          <p:nvPr>
            <p:ph type="title"/>
          </p:nvPr>
        </p:nvSpPr>
        <p:spPr>
          <a:xfrm>
            <a:off x="265500" y="1151100"/>
            <a:ext cx="4045200" cy="200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100" u="sng">
                <a:solidFill>
                  <a:schemeClr val="hlink"/>
                </a:solidFill>
                <a:latin typeface="Arial"/>
                <a:ea typeface="Arial"/>
                <a:cs typeface="Arial"/>
                <a:sym typeface="Arial"/>
                <a:hlinkClick r:id="rId3"/>
              </a:rPr>
              <a:t>https://www.youtube.com/watch?v=OnZfRh_7tzw</a:t>
            </a:r>
            <a:endParaRPr sz="5200"/>
          </a:p>
        </p:txBody>
      </p:sp>
      <p:sp>
        <p:nvSpPr>
          <p:cNvPr id="112" name="Google Shape;112;p18"/>
          <p:cNvSpPr txBox="1">
            <a:spLocks noGrp="1"/>
          </p:cNvSpPr>
          <p:nvPr>
            <p:ph type="body" idx="2"/>
          </p:nvPr>
        </p:nvSpPr>
        <p:spPr>
          <a:xfrm>
            <a:off x="4939500" y="299625"/>
            <a:ext cx="3837000" cy="4434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300"/>
              <a:t>What did you like about this video?</a:t>
            </a:r>
            <a:endParaRPr sz="2300"/>
          </a:p>
          <a:p>
            <a:pPr marL="0" lvl="0" indent="0" algn="l" rtl="0">
              <a:spcBef>
                <a:spcPts val="1600"/>
              </a:spcBef>
              <a:spcAft>
                <a:spcPts val="0"/>
              </a:spcAft>
              <a:buNone/>
            </a:pPr>
            <a:r>
              <a:rPr lang="en" sz="2300"/>
              <a:t>Is it hard to make a sacrifice for someone you love?</a:t>
            </a:r>
            <a:endParaRPr sz="2300"/>
          </a:p>
          <a:p>
            <a:pPr marL="0" lvl="0" indent="0" algn="l" rtl="0">
              <a:spcBef>
                <a:spcPts val="1600"/>
              </a:spcBef>
              <a:spcAft>
                <a:spcPts val="0"/>
              </a:spcAft>
              <a:buNone/>
            </a:pPr>
            <a:r>
              <a:rPr lang="en" sz="2300"/>
              <a:t>How about making a sacrifice for a stranger? Would it be harder?</a:t>
            </a:r>
            <a:endParaRPr sz="2300"/>
          </a:p>
          <a:p>
            <a:pPr marL="0" lvl="0" indent="0" algn="l" rtl="0">
              <a:spcBef>
                <a:spcPts val="1600"/>
              </a:spcBef>
              <a:spcAft>
                <a:spcPts val="1600"/>
              </a:spcAft>
              <a:buNone/>
            </a:pPr>
            <a:r>
              <a:rPr lang="en" sz="2300"/>
              <a:t>Is sacrifice the same as suffering?</a:t>
            </a:r>
            <a:endParaRPr sz="2300"/>
          </a:p>
        </p:txBody>
      </p:sp>
      <p:sp>
        <p:nvSpPr>
          <p:cNvPr id="113" name="Google Shape;113;p18"/>
          <p:cNvSpPr txBox="1"/>
          <p:nvPr/>
        </p:nvSpPr>
        <p:spPr>
          <a:xfrm>
            <a:off x="1173725" y="3699050"/>
            <a:ext cx="1371600" cy="45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460950" y="409475"/>
            <a:ext cx="8222100" cy="3735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3300"/>
          </a:p>
          <a:p>
            <a:pPr marL="0" lvl="0" indent="0" algn="l" rtl="0">
              <a:spcBef>
                <a:spcPts val="0"/>
              </a:spcBef>
              <a:spcAft>
                <a:spcPts val="0"/>
              </a:spcAft>
              <a:buNone/>
            </a:pPr>
            <a:r>
              <a:rPr lang="en" sz="3300"/>
              <a:t>What do you think would happen if no one was willing to sacrifice?</a:t>
            </a:r>
            <a:endParaRPr sz="3300"/>
          </a:p>
          <a:p>
            <a:pPr marL="0" lvl="0" indent="0" algn="l" rtl="0">
              <a:spcBef>
                <a:spcPts val="0"/>
              </a:spcBef>
              <a:spcAft>
                <a:spcPts val="0"/>
              </a:spcAft>
              <a:buNone/>
            </a:pPr>
            <a:endParaRPr sz="3300"/>
          </a:p>
          <a:p>
            <a:pPr marL="0" lvl="0" indent="0" algn="ctr" rtl="0">
              <a:spcBef>
                <a:spcPts val="0"/>
              </a:spcBef>
              <a:spcAft>
                <a:spcPts val="0"/>
              </a:spcAft>
              <a:buNone/>
            </a:pPr>
            <a:r>
              <a:rPr lang="en" sz="3300"/>
              <a:t>Can you think of </a:t>
            </a:r>
            <a:r>
              <a:rPr lang="en" sz="3300" u="sng"/>
              <a:t>something</a:t>
            </a:r>
            <a:r>
              <a:rPr lang="en" sz="3300"/>
              <a:t> that is valuable to you (your time, your talent, a toy) and </a:t>
            </a:r>
            <a:r>
              <a:rPr lang="en" sz="3300" u="sng"/>
              <a:t>who </a:t>
            </a:r>
            <a:r>
              <a:rPr lang="en" sz="3300"/>
              <a:t>you would give it to honor their dignity? </a:t>
            </a:r>
            <a:endParaRPr sz="3300"/>
          </a:p>
          <a:p>
            <a:pPr marL="0" lvl="0" indent="0" algn="l" rtl="0">
              <a:spcBef>
                <a:spcPts val="0"/>
              </a:spcBef>
              <a:spcAft>
                <a:spcPts val="0"/>
              </a:spcAft>
              <a:buNone/>
            </a:pP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2"/>
        <p:cNvGrpSpPr/>
        <p:nvPr/>
      </p:nvGrpSpPr>
      <p:grpSpPr>
        <a:xfrm>
          <a:off x="0" y="0"/>
          <a:ext cx="0" cy="0"/>
          <a:chOff x="0" y="0"/>
          <a:chExt cx="0" cy="0"/>
        </a:xfrm>
      </p:grpSpPr>
      <p:sp>
        <p:nvSpPr>
          <p:cNvPr id="123" name="Google Shape;123;p20"/>
          <p:cNvSpPr txBox="1">
            <a:spLocks noGrp="1"/>
          </p:cNvSpPr>
          <p:nvPr>
            <p:ph type="title"/>
          </p:nvPr>
        </p:nvSpPr>
        <p:spPr>
          <a:xfrm>
            <a:off x="5163475" y="439450"/>
            <a:ext cx="3642000" cy="1727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Pictionary Game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7"/>
        <p:cNvGrpSpPr/>
        <p:nvPr/>
      </p:nvGrpSpPr>
      <p:grpSpPr>
        <a:xfrm>
          <a:off x="0" y="0"/>
          <a:ext cx="0" cy="0"/>
          <a:chOff x="0" y="0"/>
          <a:chExt cx="0" cy="0"/>
        </a:xfrm>
      </p:grpSpPr>
      <p:sp>
        <p:nvSpPr>
          <p:cNvPr id="128" name="Google Shape;128;p21"/>
          <p:cNvSpPr txBox="1"/>
          <p:nvPr/>
        </p:nvSpPr>
        <p:spPr>
          <a:xfrm>
            <a:off x="2347025" y="679150"/>
            <a:ext cx="4434600" cy="3435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1200"/>
              </a:spcBef>
              <a:spcAft>
                <a:spcPts val="1200"/>
              </a:spcAft>
              <a:buNone/>
            </a:pPr>
            <a:r>
              <a:rPr lang="en" sz="2500">
                <a:solidFill>
                  <a:schemeClr val="dk2"/>
                </a:solidFill>
                <a:highlight>
                  <a:schemeClr val="lt1"/>
                </a:highlight>
              </a:rPr>
              <a:t>Learning Sign Language for Song “Hello World” by Red Grammer </a:t>
            </a:r>
            <a:r>
              <a:rPr lang="en" sz="2000" u="sng">
                <a:solidFill>
                  <a:schemeClr val="hlink"/>
                </a:solidFill>
                <a:hlinkClick r:id="rId4"/>
              </a:rPr>
              <a:t>https://www.youtube.com/watch?v=Yb_50CbFu08</a:t>
            </a:r>
            <a:endParaRPr sz="2000" u="sng">
              <a:solidFill>
                <a:schemeClr val="hlink"/>
              </a:solidFill>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On-screen Show (16:9)</PresentationFormat>
  <Paragraphs>69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Times New Roman</vt:lpstr>
      <vt:lpstr>Roboto</vt:lpstr>
      <vt:lpstr>Arial</vt:lpstr>
      <vt:lpstr>Geometric</vt:lpstr>
      <vt:lpstr>Song and Meditation </vt:lpstr>
      <vt:lpstr>Yesterday we talked about the special way we treat people when we notice their inner value or dignity.    Do you remember what happened when a young man noticed the inner value of people and nature around him? </vt:lpstr>
      <vt:lpstr>        1.What happens to people when we see their dignity and treat them with fairness?  What happened to people and non-humans in the video?  Kinder  The girl went to school They become better people to be around They become happier They start seeing other people’s dignity They become more humble (nice to people, thankful) Everything starts blooming  2. What happens to us when we treat other people with fairness? What did the boy receive in return?   Kindness People start treating you better Positive emotions (feeling love) You receive thankfulness happiness    </vt:lpstr>
      <vt:lpstr>PowerPoint Presentation</vt:lpstr>
      <vt:lpstr>PowerPoint Presentation</vt:lpstr>
      <vt:lpstr>https://www.youtube.com/watch?v=OnZfRh_7tzw</vt:lpstr>
      <vt:lpstr> What do you think would happen if no one was willing to sacrifice?  Can you think of something that is valuable to you (your time, your talent, a toy) and who you would give it to honor their dignity?   </vt:lpstr>
      <vt:lpstr>Pictionary Game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Song and Meditation </dc:title>
  <dc:creator>Martha Jalali</dc:creator>
  <cp:lastModifiedBy>Martha Jalali</cp:lastModifiedBy>
  <cp:revision>1</cp:revision>
  <dcterms:modified xsi:type="dcterms:W3CDTF">2020-07-21T19:32:18Z</dcterms:modified>
</cp:coreProperties>
</file>