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veat" panose="020B0604020202020204" charset="0"/>
      <p:regular r:id="rId22"/>
      <p:bold r:id="rId23"/>
    </p:embeddedFont>
    <p:embeddedFont>
      <p:font typeface="Comic Sans MS" panose="030F0702030302020204" pitchFamily="66" charset="0"/>
      <p:regular r:id="rId24"/>
      <p:bold r:id="rId25"/>
      <p:italic r:id="rId26"/>
      <p:boldItalic r:id="rId27"/>
    </p:embeddedFont>
    <p:embeddedFont>
      <p:font typeface="Lato" panose="020B0604020202020204" charset="0"/>
      <p:regular r:id="rId28"/>
      <p:bold r:id="rId29"/>
      <p:italic r:id="rId30"/>
      <p:boldItalic r:id="rId31"/>
    </p:embeddedFont>
    <p:embeddedFont>
      <p:font typeface="Lobster" panose="020B0604020202020204" charset="0"/>
      <p:regular r:id="rId32"/>
    </p:embeddedFont>
    <p:embeddedFont>
      <p:font typeface="Open Sans" panose="020B0604020202020204" charset="0"/>
      <p:regular r:id="rId33"/>
      <p:bold r:id="rId34"/>
      <p:italic r:id="rId35"/>
      <p:boldItalic r:id="rId36"/>
    </p:embeddedFont>
    <p:embeddedFont>
      <p:font typeface="PT Sans Narrow"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7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dd05a67a4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dd05a67a4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MAIN ROOM</a:t>
            </a:r>
            <a:endParaRPr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e6c8166b7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e6c8166b7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Type your answers in the chat box</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20327c1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20327c1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MAIN ROOM</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20327c1c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20327c1c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Charlie - Main Room</a:t>
            </a:r>
            <a:endParaRPr b="1"/>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Materialism distracts us from realizing how other people are feeling.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20327c1c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20327c1c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ROOMS</a:t>
            </a:r>
            <a:endParaRPr b="1"/>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Maybe not because you are not distracted from the feelings of others, you are using it for the good of many.</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You can still be materialistic if you do not have much because your can still be fixated on worldly possesions.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e6c8166b7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e6c8166b7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 OUT ROOM</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ab0edd77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ab0edd7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MAIN ROOM.</a:t>
            </a:r>
            <a:r>
              <a:rPr lang="en"/>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e6c8166b7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e6c8166b7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Stop video when boys meet each other and ask the question.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b50f1a4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b50f1a4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Rooms</a:t>
            </a:r>
            <a:endParaRPr b="1"/>
          </a:p>
          <a:p>
            <a:pPr marL="0" lvl="0" indent="0" algn="l" rtl="0">
              <a:spcBef>
                <a:spcPts val="0"/>
              </a:spcBef>
              <a:spcAft>
                <a:spcPts val="0"/>
              </a:spcAft>
              <a:buNone/>
            </a:pPr>
            <a:endParaRPr/>
          </a:p>
          <a:p>
            <a:pPr marL="0" lvl="0" indent="0" algn="l" rtl="0">
              <a:spcBef>
                <a:spcPts val="0"/>
              </a:spcBef>
              <a:spcAft>
                <a:spcPts val="0"/>
              </a:spcAft>
              <a:buNone/>
            </a:pPr>
            <a:r>
              <a:rPr lang="en"/>
              <a:t>Ask for responses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e6c8166b7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e6c8166b7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BREAKOUT ROOMS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MATERIALISM</a:t>
            </a:r>
            <a:endParaRPr dirty="0"/>
          </a:p>
          <a:p>
            <a:pPr marL="0" lvl="0" indent="0" algn="l" rtl="0">
              <a:spcBef>
                <a:spcPts val="0"/>
              </a:spcBef>
              <a:spcAft>
                <a:spcPts val="0"/>
              </a:spcAft>
              <a:buNone/>
            </a:pPr>
            <a:r>
              <a:rPr lang="en" dirty="0"/>
              <a:t>DETACHMENT</a:t>
            </a:r>
            <a:endParaRPr dirty="0"/>
          </a:p>
          <a:p>
            <a:pPr marL="0" lvl="0" indent="0" algn="l" rtl="0">
              <a:spcBef>
                <a:spcPts val="0"/>
              </a:spcBef>
              <a:spcAft>
                <a:spcPts val="0"/>
              </a:spcAft>
              <a:buNone/>
            </a:pPr>
            <a:r>
              <a:rPr lang="en" dirty="0"/>
              <a:t>ONENESS</a:t>
            </a:r>
            <a:endParaRPr dirty="0"/>
          </a:p>
          <a:p>
            <a:pPr marL="0" lvl="0" indent="0" algn="l" rtl="0">
              <a:spcBef>
                <a:spcPts val="0"/>
              </a:spcBef>
              <a:spcAft>
                <a:spcPts val="0"/>
              </a:spcAft>
              <a:buNone/>
            </a:pPr>
            <a:r>
              <a:rPr lang="en" dirty="0"/>
              <a:t>COLORFUL</a:t>
            </a:r>
            <a:endParaRPr dirty="0"/>
          </a:p>
          <a:p>
            <a:pPr marL="0" lvl="0" indent="0" algn="l" rtl="0">
              <a:spcBef>
                <a:spcPts val="0"/>
              </a:spcBef>
              <a:spcAft>
                <a:spcPts val="0"/>
              </a:spcAft>
              <a:buNone/>
            </a:pPr>
            <a:r>
              <a:rPr lang="en" dirty="0"/>
              <a:t>GARDEN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dd05a67a4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dd05a67a4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MAIN ROOM </a:t>
            </a:r>
            <a:endParaRPr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dd05a67a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dd05a67a4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MAiN ROOM </a:t>
            </a:r>
            <a:endParaRPr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dd05a67a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dd05a67a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Main Room. Children’s answers</a:t>
            </a:r>
            <a:endParaRPr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dd05a67a4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dd05a67a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e6c8166b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e6c8166b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 GAME</a:t>
            </a:r>
            <a:r>
              <a:rPr lang="en"/>
              <a:t>: If you are trying to experience oneness/avoid prejudice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dd05a67a4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dd05a67a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MAIN ROOM – Children’s answer</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dd05a67a4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dd05a67a4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MAIN ROOM.</a:t>
            </a:r>
            <a:r>
              <a:rPr lang="en" dirty="0"/>
              <a:t> Ask the children to</a:t>
            </a:r>
            <a:r>
              <a:rPr lang="en" b="1" dirty="0"/>
              <a:t> discuss the meaning of the previous quote with their parents and ways their family could practice what the quote is asking us to</a:t>
            </a:r>
            <a:r>
              <a:rPr lang="en" dirty="0"/>
              <a:t>. </a:t>
            </a:r>
            <a:endParaRPr dirty="0"/>
          </a:p>
          <a:p>
            <a:pPr marL="0" lvl="0" indent="0" algn="l" rtl="0">
              <a:spcBef>
                <a:spcPts val="0"/>
              </a:spcBef>
              <a:spcAft>
                <a:spcPts val="0"/>
              </a:spcAft>
              <a:buNone/>
            </a:pPr>
            <a:r>
              <a:rPr lang="en" dirty="0"/>
              <a:t>Ask them to come ready to share their conversation and ideas with the group tomorrow.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e6c8166b7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e6c8166b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MAIN ROOM</a:t>
            </a:r>
            <a:endParaRPr b="1"/>
          </a:p>
          <a:p>
            <a:pPr marL="0" lvl="0" indent="0" algn="l" rtl="0">
              <a:spcBef>
                <a:spcPts val="0"/>
              </a:spcBef>
              <a:spcAft>
                <a:spcPts val="0"/>
              </a:spcAft>
              <a:buNone/>
            </a:pPr>
            <a:endParaRPr b="1"/>
          </a:p>
          <a:p>
            <a:pPr marL="0" lvl="0" indent="0" algn="l" rtl="0">
              <a:spcBef>
                <a:spcPts val="0"/>
              </a:spcBef>
              <a:spcAft>
                <a:spcPts val="0"/>
              </a:spcAft>
              <a:buNone/>
            </a:pPr>
            <a:endParaRPr>
              <a:highlight>
                <a:srgbClr val="FFFF00"/>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FuwUiHo-W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uaWA2GbcnJU&amp;t=5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3"/>
          <p:cNvPicPr preferRelativeResize="0"/>
          <p:nvPr/>
        </p:nvPicPr>
        <p:blipFill>
          <a:blip r:embed="rId3">
            <a:alphaModFix/>
          </a:blip>
          <a:stretch>
            <a:fillRect/>
          </a:stretch>
        </p:blipFill>
        <p:spPr>
          <a:xfrm>
            <a:off x="-43825" y="0"/>
            <a:ext cx="4802125" cy="5143500"/>
          </a:xfrm>
          <a:prstGeom prst="rect">
            <a:avLst/>
          </a:prstGeom>
          <a:noFill/>
          <a:ln>
            <a:noFill/>
          </a:ln>
        </p:spPr>
      </p:pic>
      <p:sp>
        <p:nvSpPr>
          <p:cNvPr id="67" name="Google Shape;67;p13"/>
          <p:cNvSpPr txBox="1"/>
          <p:nvPr/>
        </p:nvSpPr>
        <p:spPr>
          <a:xfrm>
            <a:off x="4671300" y="163500"/>
            <a:ext cx="4472700" cy="498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chemeClr val="accent3"/>
                </a:solidFill>
                <a:latin typeface="Lato"/>
                <a:ea typeface="Lato"/>
                <a:cs typeface="Lato"/>
                <a:sym typeface="Lato"/>
              </a:rPr>
              <a:t>Oneness means we ARE </a:t>
            </a:r>
            <a:r>
              <a:rPr lang="en" sz="2400" b="1" u="sng">
                <a:solidFill>
                  <a:schemeClr val="accent3"/>
                </a:solidFill>
                <a:latin typeface="Lato"/>
                <a:ea typeface="Lato"/>
                <a:cs typeface="Lato"/>
                <a:sym typeface="Lato"/>
              </a:rPr>
              <a:t>interconnected</a:t>
            </a:r>
            <a:r>
              <a:rPr lang="en" sz="2400" b="1">
                <a:solidFill>
                  <a:schemeClr val="accent3"/>
                </a:solidFill>
                <a:latin typeface="Lato"/>
                <a:ea typeface="Lato"/>
                <a:cs typeface="Lato"/>
                <a:sym typeface="Lato"/>
              </a:rPr>
              <a:t>. </a:t>
            </a:r>
            <a:endParaRPr sz="2400" b="1">
              <a:solidFill>
                <a:schemeClr val="accent3"/>
              </a:solidFill>
              <a:latin typeface="Lato"/>
              <a:ea typeface="Lato"/>
              <a:cs typeface="Lato"/>
              <a:sym typeface="Lato"/>
            </a:endParaRPr>
          </a:p>
          <a:p>
            <a:pPr marL="0" lvl="0" indent="0" algn="ctr" rtl="0">
              <a:lnSpc>
                <a:spcPct val="115000"/>
              </a:lnSpc>
              <a:spcBef>
                <a:spcPts val="1600"/>
              </a:spcBef>
              <a:spcAft>
                <a:spcPts val="0"/>
              </a:spcAft>
              <a:buNone/>
            </a:pPr>
            <a:r>
              <a:rPr lang="en" sz="2400" b="1">
                <a:solidFill>
                  <a:schemeClr val="accent3"/>
                </a:solidFill>
                <a:latin typeface="Lato"/>
                <a:ea typeface="Lato"/>
                <a:cs typeface="Lato"/>
                <a:sym typeface="Lato"/>
              </a:rPr>
              <a:t>It means I CAN experience other people’s feelings: their pain AND their joy! </a:t>
            </a:r>
            <a:endParaRPr sz="2400" b="1">
              <a:solidFill>
                <a:schemeClr val="accent3"/>
              </a:solidFill>
              <a:latin typeface="Lato"/>
              <a:ea typeface="Lato"/>
              <a:cs typeface="Lato"/>
              <a:sym typeface="Lato"/>
            </a:endParaRPr>
          </a:p>
          <a:p>
            <a:pPr marL="0" lvl="0" indent="0" algn="ctr" rtl="0">
              <a:lnSpc>
                <a:spcPct val="115000"/>
              </a:lnSpc>
              <a:spcBef>
                <a:spcPts val="1600"/>
              </a:spcBef>
              <a:spcAft>
                <a:spcPts val="0"/>
              </a:spcAft>
              <a:buNone/>
            </a:pPr>
            <a:r>
              <a:rPr lang="en" sz="2400" b="1">
                <a:solidFill>
                  <a:schemeClr val="accent3"/>
                </a:solidFill>
                <a:latin typeface="Lato"/>
                <a:ea typeface="Lato"/>
                <a:cs typeface="Lato"/>
                <a:sym typeface="Lato"/>
              </a:rPr>
              <a:t>It also means that the</a:t>
            </a:r>
            <a:endParaRPr sz="2400" b="1">
              <a:solidFill>
                <a:schemeClr val="accent3"/>
              </a:solidFill>
              <a:latin typeface="Lato"/>
              <a:ea typeface="Lato"/>
              <a:cs typeface="Lato"/>
              <a:sym typeface="Lato"/>
            </a:endParaRPr>
          </a:p>
          <a:p>
            <a:pPr marL="0" lvl="0" indent="0" algn="ctr" rtl="0">
              <a:lnSpc>
                <a:spcPct val="115000"/>
              </a:lnSpc>
              <a:spcBef>
                <a:spcPts val="0"/>
              </a:spcBef>
              <a:spcAft>
                <a:spcPts val="0"/>
              </a:spcAft>
              <a:buNone/>
            </a:pPr>
            <a:r>
              <a:rPr lang="en" sz="2400" b="1">
                <a:solidFill>
                  <a:schemeClr val="accent3"/>
                </a:solidFill>
                <a:latin typeface="Lato"/>
                <a:ea typeface="Lato"/>
                <a:cs typeface="Lato"/>
                <a:sym typeface="Lato"/>
              </a:rPr>
              <a:t>way to honor </a:t>
            </a:r>
            <a:r>
              <a:rPr lang="en" sz="2400" b="1" u="sng">
                <a:solidFill>
                  <a:schemeClr val="accent3"/>
                </a:solidFill>
                <a:latin typeface="Lato"/>
                <a:ea typeface="Lato"/>
                <a:cs typeface="Lato"/>
                <a:sym typeface="Lato"/>
              </a:rPr>
              <a:t>my own </a:t>
            </a:r>
            <a:r>
              <a:rPr lang="en" sz="2400" b="1">
                <a:solidFill>
                  <a:schemeClr val="accent3"/>
                </a:solidFill>
                <a:latin typeface="Lato"/>
                <a:ea typeface="Lato"/>
                <a:cs typeface="Lato"/>
                <a:sym typeface="Lato"/>
              </a:rPr>
              <a:t>dignity, </a:t>
            </a:r>
            <a:endParaRPr sz="2400" b="1">
              <a:solidFill>
                <a:schemeClr val="accent3"/>
              </a:solidFill>
              <a:latin typeface="Lato"/>
              <a:ea typeface="Lato"/>
              <a:cs typeface="Lato"/>
              <a:sym typeface="Lato"/>
            </a:endParaRPr>
          </a:p>
          <a:p>
            <a:pPr marL="0" lvl="0" indent="0" algn="ctr" rtl="0">
              <a:lnSpc>
                <a:spcPct val="100000"/>
              </a:lnSpc>
              <a:spcBef>
                <a:spcPts val="0"/>
              </a:spcBef>
              <a:spcAft>
                <a:spcPts val="0"/>
              </a:spcAft>
              <a:buNone/>
            </a:pPr>
            <a:r>
              <a:rPr lang="en" sz="2400" b="1">
                <a:solidFill>
                  <a:schemeClr val="accent3"/>
                </a:solidFill>
                <a:latin typeface="Lato"/>
                <a:ea typeface="Lato"/>
                <a:cs typeface="Lato"/>
                <a:sym typeface="Lato"/>
              </a:rPr>
              <a:t>is by honoring </a:t>
            </a:r>
            <a:r>
              <a:rPr lang="en" sz="2400" b="1" u="sng">
                <a:solidFill>
                  <a:schemeClr val="accent3"/>
                </a:solidFill>
                <a:latin typeface="Lato"/>
                <a:ea typeface="Lato"/>
                <a:cs typeface="Lato"/>
                <a:sym typeface="Lato"/>
              </a:rPr>
              <a:t> </a:t>
            </a:r>
            <a:endParaRPr sz="2400" b="1" u="sng">
              <a:solidFill>
                <a:schemeClr val="accent3"/>
              </a:solidFill>
              <a:latin typeface="Lato"/>
              <a:ea typeface="Lato"/>
              <a:cs typeface="Lato"/>
              <a:sym typeface="Lato"/>
            </a:endParaRPr>
          </a:p>
          <a:p>
            <a:pPr marL="0" lvl="0" indent="0" algn="ctr" rtl="0">
              <a:lnSpc>
                <a:spcPct val="100000"/>
              </a:lnSpc>
              <a:spcBef>
                <a:spcPts val="0"/>
              </a:spcBef>
              <a:spcAft>
                <a:spcPts val="1600"/>
              </a:spcAft>
              <a:buNone/>
            </a:pPr>
            <a:r>
              <a:rPr lang="en" sz="2400" b="1" u="sng">
                <a:solidFill>
                  <a:schemeClr val="accent3"/>
                </a:solidFill>
                <a:latin typeface="Lato"/>
                <a:ea typeface="Lato"/>
                <a:cs typeface="Lato"/>
                <a:sym typeface="Lato"/>
              </a:rPr>
              <a:t>other people’s</a:t>
            </a:r>
            <a:r>
              <a:rPr lang="en" sz="2400" b="1">
                <a:solidFill>
                  <a:schemeClr val="accent3"/>
                </a:solidFill>
                <a:latin typeface="Lato"/>
                <a:ea typeface="Lato"/>
                <a:cs typeface="Lato"/>
                <a:sym typeface="Lato"/>
              </a:rPr>
              <a:t> dignity.</a:t>
            </a:r>
            <a:endParaRPr sz="1500" b="1">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p:nvPr/>
        </p:nvSpPr>
        <p:spPr>
          <a:xfrm>
            <a:off x="721650" y="268850"/>
            <a:ext cx="6806100" cy="7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100" b="1">
                <a:solidFill>
                  <a:srgbClr val="351C75"/>
                </a:solidFill>
                <a:latin typeface="Times New Roman"/>
                <a:ea typeface="Times New Roman"/>
                <a:cs typeface="Times New Roman"/>
                <a:sym typeface="Times New Roman"/>
              </a:rPr>
              <a:t>4 Word Story:</a:t>
            </a:r>
            <a:endParaRPr sz="3100" b="1">
              <a:solidFill>
                <a:srgbClr val="351C75"/>
              </a:solidFill>
              <a:latin typeface="Times New Roman"/>
              <a:ea typeface="Times New Roman"/>
              <a:cs typeface="Times New Roman"/>
              <a:sym typeface="Times New Roman"/>
            </a:endParaRPr>
          </a:p>
          <a:p>
            <a:pPr marL="0" lvl="0" indent="0" algn="l" rtl="0">
              <a:spcBef>
                <a:spcPts val="0"/>
              </a:spcBef>
              <a:spcAft>
                <a:spcPts val="0"/>
              </a:spcAft>
              <a:buNone/>
            </a:pPr>
            <a:endParaRPr sz="3100" b="1">
              <a:solidFill>
                <a:srgbClr val="351C75"/>
              </a:solidFill>
              <a:latin typeface="Times New Roman"/>
              <a:ea typeface="Times New Roman"/>
              <a:cs typeface="Times New Roman"/>
              <a:sym typeface="Times New Roman"/>
            </a:endParaRPr>
          </a:p>
          <a:p>
            <a:pPr marL="1828800" lvl="0" indent="0" algn="l" rtl="0">
              <a:spcBef>
                <a:spcPts val="0"/>
              </a:spcBef>
              <a:spcAft>
                <a:spcPts val="0"/>
              </a:spcAft>
              <a:buNone/>
            </a:pPr>
            <a:endParaRPr sz="3100" b="1">
              <a:solidFill>
                <a:srgbClr val="351C75"/>
              </a:solidFill>
              <a:latin typeface="Times New Roman"/>
              <a:ea typeface="Times New Roman"/>
              <a:cs typeface="Times New Roman"/>
              <a:sym typeface="Times New Roman"/>
            </a:endParaRPr>
          </a:p>
        </p:txBody>
      </p:sp>
      <p:sp>
        <p:nvSpPr>
          <p:cNvPr id="118" name="Google Shape;118;p22"/>
          <p:cNvSpPr txBox="1"/>
          <p:nvPr/>
        </p:nvSpPr>
        <p:spPr>
          <a:xfrm>
            <a:off x="721650" y="1011650"/>
            <a:ext cx="7754400" cy="3657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The best day ever</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Be happy and kind</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Don’t worry be happy</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The person lived happily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Bob shared with Tom</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GTR in 20 minutes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Eat strawberry cake forever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Fluffy unicorns on rainbows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Pool, cake party pizza</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ctrTitle"/>
          </p:nvPr>
        </p:nvSpPr>
        <p:spPr>
          <a:xfrm>
            <a:off x="1004150" y="971301"/>
            <a:ext cx="7136700" cy="335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000"/>
              <a:t>Another obstacle to Oneness is </a:t>
            </a:r>
            <a:r>
              <a:rPr lang="en" sz="5000" u="sng"/>
              <a:t>Materialism</a:t>
            </a:r>
            <a:endParaRPr sz="5000"/>
          </a:p>
          <a:p>
            <a:pPr marL="0" lvl="0" indent="0" algn="ctr" rtl="0">
              <a:spcBef>
                <a:spcPts val="0"/>
              </a:spcBef>
              <a:spcAft>
                <a:spcPts val="0"/>
              </a:spcAft>
              <a:buNone/>
            </a:pPr>
            <a:endParaRPr sz="5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490250" y="253875"/>
            <a:ext cx="8417100" cy="4679700"/>
          </a:xfrm>
          <a:prstGeom prst="rect">
            <a:avLst/>
          </a:prstGeom>
          <a:effectLst>
            <a:outerShdw blurRad="1428750" dist="19050" dir="5400000" algn="bl" rotWithShape="0">
              <a:srgbClr val="000000">
                <a:alpha val="7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ctr" rtl="0">
              <a:spcBef>
                <a:spcPts val="0"/>
              </a:spcBef>
              <a:spcAft>
                <a:spcPts val="0"/>
              </a:spcAft>
              <a:buNone/>
            </a:pPr>
            <a:endParaRPr sz="7000" b="1">
              <a:solidFill>
                <a:schemeClr val="lt1"/>
              </a:solidFill>
            </a:endParaRPr>
          </a:p>
          <a:p>
            <a:pPr marL="0" lvl="0" indent="0" algn="ctr" rtl="0">
              <a:spcBef>
                <a:spcPts val="0"/>
              </a:spcBef>
              <a:spcAft>
                <a:spcPts val="0"/>
              </a:spcAft>
              <a:buNone/>
            </a:pPr>
            <a:endParaRPr sz="7000" b="1">
              <a:solidFill>
                <a:schemeClr val="lt1"/>
              </a:solidFill>
            </a:endParaRPr>
          </a:p>
          <a:p>
            <a:pPr marL="0" lvl="0" indent="0" algn="ctr" rtl="0">
              <a:spcBef>
                <a:spcPts val="0"/>
              </a:spcBef>
              <a:spcAft>
                <a:spcPts val="0"/>
              </a:spcAft>
              <a:buNone/>
            </a:pPr>
            <a:endParaRPr sz="7000" b="1">
              <a:solidFill>
                <a:schemeClr val="lt1"/>
              </a:solidFill>
            </a:endParaRPr>
          </a:p>
          <a:p>
            <a:pPr marL="0" lvl="0" indent="0" algn="ctr" rtl="0">
              <a:spcBef>
                <a:spcPts val="0"/>
              </a:spcBef>
              <a:spcAft>
                <a:spcPts val="0"/>
              </a:spcAft>
              <a:buNone/>
            </a:pPr>
            <a:endParaRPr sz="7000" b="1">
              <a:solidFill>
                <a:schemeClr val="lt1"/>
              </a:solidFill>
            </a:endParaRPr>
          </a:p>
          <a:p>
            <a:pPr marL="0" lvl="0" indent="0" algn="ctr" rtl="0">
              <a:spcBef>
                <a:spcPts val="0"/>
              </a:spcBef>
              <a:spcAft>
                <a:spcPts val="0"/>
              </a:spcAft>
              <a:buNone/>
            </a:pPr>
            <a:endParaRPr sz="7000" b="1">
              <a:solidFill>
                <a:schemeClr val="lt1"/>
              </a:solidFill>
            </a:endParaRPr>
          </a:p>
          <a:p>
            <a:pPr marL="0" lvl="0" indent="0" algn="ctr" rtl="0">
              <a:spcBef>
                <a:spcPts val="0"/>
              </a:spcBef>
              <a:spcAft>
                <a:spcPts val="0"/>
              </a:spcAft>
              <a:buNone/>
            </a:pPr>
            <a:r>
              <a:rPr lang="en" sz="4900" b="1">
                <a:solidFill>
                  <a:schemeClr val="lt1"/>
                </a:solidFill>
              </a:rPr>
              <a:t>What is Materialism?</a:t>
            </a:r>
            <a:endParaRPr sz="4900" b="1">
              <a:solidFill>
                <a:schemeClr val="lt1"/>
              </a:solidFill>
            </a:endParaRPr>
          </a:p>
          <a:p>
            <a:pPr marL="0" lvl="0" indent="0" algn="ctr" rtl="0">
              <a:spcBef>
                <a:spcPts val="0"/>
              </a:spcBef>
              <a:spcAft>
                <a:spcPts val="0"/>
              </a:spcAft>
              <a:buNone/>
            </a:pPr>
            <a:r>
              <a:rPr lang="en" sz="3400" b="1">
                <a:solidFill>
                  <a:schemeClr val="lt1"/>
                </a:solidFill>
              </a:rPr>
              <a:t>Material things</a:t>
            </a:r>
            <a:endParaRPr sz="3400" b="1">
              <a:solidFill>
                <a:schemeClr val="lt1"/>
              </a:solidFill>
            </a:endParaRPr>
          </a:p>
          <a:p>
            <a:pPr marL="0" lvl="0" indent="0" algn="ctr" rtl="0">
              <a:spcBef>
                <a:spcPts val="0"/>
              </a:spcBef>
              <a:spcAft>
                <a:spcPts val="0"/>
              </a:spcAft>
              <a:buNone/>
            </a:pPr>
            <a:r>
              <a:rPr lang="en" sz="3400" b="1">
                <a:solidFill>
                  <a:schemeClr val="lt1"/>
                </a:solidFill>
              </a:rPr>
              <a:t>Thinking too much about material stuff</a:t>
            </a:r>
            <a:endParaRPr sz="3400" b="1">
              <a:solidFill>
                <a:schemeClr val="lt1"/>
              </a:solidFill>
            </a:endParaRPr>
          </a:p>
          <a:p>
            <a:pPr marL="0" lvl="0" indent="0" algn="ctr" rtl="0">
              <a:spcBef>
                <a:spcPts val="0"/>
              </a:spcBef>
              <a:spcAft>
                <a:spcPts val="0"/>
              </a:spcAft>
              <a:buNone/>
            </a:pPr>
            <a:endParaRPr sz="2300" b="1">
              <a:solidFill>
                <a:schemeClr val="lt1"/>
              </a:solidFill>
            </a:endParaRPr>
          </a:p>
          <a:p>
            <a:pPr marL="0" lvl="0" indent="0" algn="ctr" rtl="0">
              <a:spcBef>
                <a:spcPts val="0"/>
              </a:spcBef>
              <a:spcAft>
                <a:spcPts val="0"/>
              </a:spcAft>
              <a:buNone/>
            </a:pPr>
            <a:r>
              <a:rPr lang="en" sz="3800" b="1">
                <a:solidFill>
                  <a:schemeClr val="lt1"/>
                </a:solidFill>
              </a:rPr>
              <a:t>-Using too many resources</a:t>
            </a:r>
            <a:endParaRPr sz="3800" b="1">
              <a:solidFill>
                <a:schemeClr val="lt1"/>
              </a:solidFill>
            </a:endParaRPr>
          </a:p>
          <a:p>
            <a:pPr marL="0" lvl="0" indent="0" algn="ctr" rtl="0">
              <a:spcBef>
                <a:spcPts val="0"/>
              </a:spcBef>
              <a:spcAft>
                <a:spcPts val="0"/>
              </a:spcAft>
              <a:buNone/>
            </a:pPr>
            <a:r>
              <a:rPr lang="en" sz="3100" b="1">
                <a:solidFill>
                  <a:schemeClr val="lt1"/>
                </a:solidFill>
              </a:rPr>
              <a:t>Greed</a:t>
            </a:r>
            <a:endParaRPr sz="3100" b="1">
              <a:solidFill>
                <a:schemeClr val="lt1"/>
              </a:solidFill>
            </a:endParaRPr>
          </a:p>
          <a:p>
            <a:pPr marL="0" lvl="0" indent="0" algn="ctr" rtl="0">
              <a:spcBef>
                <a:spcPts val="0"/>
              </a:spcBef>
              <a:spcAft>
                <a:spcPts val="0"/>
              </a:spcAft>
              <a:buNone/>
            </a:pPr>
            <a:r>
              <a:rPr lang="en" sz="3100" b="1">
                <a:solidFill>
                  <a:schemeClr val="lt1"/>
                </a:solidFill>
              </a:rPr>
              <a:t>Tendency to consider material possessions more important than spiritual values</a:t>
            </a:r>
            <a:endParaRPr sz="3100" b="1">
              <a:solidFill>
                <a:schemeClr val="lt1"/>
              </a:solidFill>
            </a:endParaRPr>
          </a:p>
          <a:p>
            <a:pPr marL="0" lvl="0" indent="0" algn="ctr" rtl="0">
              <a:spcBef>
                <a:spcPts val="0"/>
              </a:spcBef>
              <a:spcAft>
                <a:spcPts val="0"/>
              </a:spcAft>
              <a:buNone/>
            </a:pPr>
            <a:r>
              <a:rPr lang="en" sz="3100" b="1">
                <a:solidFill>
                  <a:schemeClr val="lt1"/>
                </a:solidFill>
              </a:rPr>
              <a:t>Wanting to have more and more even when you don’t need it</a:t>
            </a:r>
            <a:endParaRPr sz="3100" b="1">
              <a:solidFill>
                <a:schemeClr val="lt1"/>
              </a:solidFill>
            </a:endParaRPr>
          </a:p>
          <a:p>
            <a:pPr marL="0" lvl="0" indent="0" algn="ctr" rtl="0">
              <a:spcBef>
                <a:spcPts val="0"/>
              </a:spcBef>
              <a:spcAft>
                <a:spcPts val="0"/>
              </a:spcAft>
              <a:buNone/>
            </a:pPr>
            <a:endParaRPr sz="4400" b="1">
              <a:solidFill>
                <a:schemeClr val="lt1"/>
              </a:solidFill>
            </a:endParaRPr>
          </a:p>
          <a:p>
            <a:pPr marL="0" lvl="0" indent="0" algn="ctr" rtl="0">
              <a:spcBef>
                <a:spcPts val="0"/>
              </a:spcBef>
              <a:spcAft>
                <a:spcPts val="0"/>
              </a:spcAft>
              <a:buNone/>
            </a:pPr>
            <a:r>
              <a:rPr lang="en" sz="4400" b="1">
                <a:solidFill>
                  <a:schemeClr val="lt1"/>
                </a:solidFill>
              </a:rPr>
              <a:t>-</a:t>
            </a:r>
            <a:endParaRPr sz="3900" b="1">
              <a:solidFill>
                <a:schemeClr val="lt1"/>
              </a:solidFill>
            </a:endParaRPr>
          </a:p>
          <a:p>
            <a:pPr marL="0" lvl="0" indent="0" algn="ctr" rtl="0">
              <a:spcBef>
                <a:spcPts val="0"/>
              </a:spcBef>
              <a:spcAft>
                <a:spcPts val="0"/>
              </a:spcAft>
              <a:buNone/>
            </a:pPr>
            <a:r>
              <a:rPr lang="en" sz="4400" b="1">
                <a:solidFill>
                  <a:schemeClr val="lt1"/>
                </a:solidFill>
              </a:rPr>
              <a:t>-</a:t>
            </a:r>
            <a:endParaRPr sz="4400" b="1">
              <a:solidFill>
                <a:schemeClr val="lt1"/>
              </a:solidFill>
            </a:endParaRPr>
          </a:p>
          <a:p>
            <a:pPr marL="0" lvl="0" indent="0" algn="ctr" rtl="0">
              <a:spcBef>
                <a:spcPts val="0"/>
              </a:spcBef>
              <a:spcAft>
                <a:spcPts val="0"/>
              </a:spcAft>
              <a:buNone/>
            </a:pPr>
            <a:endParaRPr sz="4400" b="1">
              <a:solidFill>
                <a:schemeClr val="lt1"/>
              </a:solidFill>
            </a:endParaRPr>
          </a:p>
          <a:p>
            <a:pPr marL="0" lvl="0" indent="0" algn="ctr" rtl="0">
              <a:spcBef>
                <a:spcPts val="0"/>
              </a:spcBef>
              <a:spcAft>
                <a:spcPts val="0"/>
              </a:spcAft>
              <a:buNone/>
            </a:pPr>
            <a:endParaRPr sz="900" b="1">
              <a:solidFill>
                <a:schemeClr val="dk1"/>
              </a:solidFill>
            </a:endParaRPr>
          </a:p>
          <a:p>
            <a:pPr marL="0" lvl="0" indent="0" algn="l" rtl="0">
              <a:spcBef>
                <a:spcPts val="0"/>
              </a:spcBef>
              <a:spcAft>
                <a:spcPts val="0"/>
              </a:spcAft>
              <a:buNone/>
            </a:pPr>
            <a:r>
              <a:rPr lang="en" sz="6200"/>
              <a:t>-</a:t>
            </a:r>
            <a:endParaRPr sz="47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218150"/>
            <a:ext cx="8571300" cy="206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r>
              <a:rPr lang="en" sz="3700"/>
              <a:t>Materialism is when we want to have more and more things only for our own joy and pleasure. </a:t>
            </a:r>
            <a:endParaRPr sz="3700"/>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34" name="Google Shape;134;p25"/>
          <p:cNvSpPr txBox="1"/>
          <p:nvPr/>
        </p:nvSpPr>
        <p:spPr>
          <a:xfrm>
            <a:off x="1048550" y="2891850"/>
            <a:ext cx="7196400" cy="152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PT Sans Narrow"/>
                <a:ea typeface="PT Sans Narrow"/>
                <a:cs typeface="PT Sans Narrow"/>
                <a:sym typeface="PT Sans Narrow"/>
              </a:rPr>
              <a:t>Why do you think materialism makes it hard for us to experience Oneness?</a:t>
            </a:r>
            <a:endParaRPr sz="3600" b="1">
              <a:latin typeface="PT Sans Narrow"/>
              <a:ea typeface="PT Sans Narrow"/>
              <a:cs typeface="PT Sans Narrow"/>
              <a:sym typeface="PT Sans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265500" y="386325"/>
            <a:ext cx="4045200" cy="397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solidFill>
                  <a:srgbClr val="000000"/>
                </a:solidFill>
              </a:rPr>
              <a:t>What is the opposite of Materialism? Is it not having things?</a:t>
            </a:r>
            <a:endParaRPr sz="3600">
              <a:solidFill>
                <a:srgbClr val="000000"/>
              </a:solidFill>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40" name="Google Shape;140;p26"/>
          <p:cNvSpPr txBox="1">
            <a:spLocks noGrp="1"/>
          </p:cNvSpPr>
          <p:nvPr>
            <p:ph type="body" idx="2"/>
          </p:nvPr>
        </p:nvSpPr>
        <p:spPr>
          <a:xfrm>
            <a:off x="4912375" y="322775"/>
            <a:ext cx="3837000" cy="4361400"/>
          </a:xfrm>
          <a:prstGeom prst="rect">
            <a:avLst/>
          </a:prstGeom>
        </p:spPr>
        <p:txBody>
          <a:bodyPr spcFirstLastPara="1" wrap="square" lIns="91425" tIns="91425" rIns="91425" bIns="91425" anchor="ctr" anchorCtr="0">
            <a:noAutofit/>
          </a:bodyPr>
          <a:lstStyle/>
          <a:p>
            <a:pPr marL="457200" lvl="0" indent="-342900" algn="l" rtl="0">
              <a:lnSpc>
                <a:spcPct val="100000"/>
              </a:lnSpc>
              <a:spcBef>
                <a:spcPts val="0"/>
              </a:spcBef>
              <a:spcAft>
                <a:spcPts val="0"/>
              </a:spcAft>
              <a:buSzPts val="1800"/>
              <a:buFont typeface="PT Sans Narrow"/>
              <a:buChar char="-"/>
            </a:pPr>
            <a:r>
              <a:rPr lang="en" sz="3000">
                <a:latin typeface="PT Sans Narrow"/>
                <a:ea typeface="PT Sans Narrow"/>
                <a:cs typeface="PT Sans Narrow"/>
                <a:sym typeface="PT Sans Narrow"/>
              </a:rPr>
              <a:t>When you have a lot but use it for everyone’s well-being, is this still materialism?</a:t>
            </a:r>
            <a:r>
              <a:rPr lang="en" sz="4500">
                <a:latin typeface="PT Sans Narrow"/>
                <a:ea typeface="PT Sans Narrow"/>
                <a:cs typeface="PT Sans Narrow"/>
                <a:sym typeface="PT Sans Narrow"/>
              </a:rPr>
              <a:t> </a:t>
            </a:r>
            <a:endParaRPr sz="2200">
              <a:latin typeface="PT Sans Narrow"/>
              <a:ea typeface="PT Sans Narrow"/>
              <a:cs typeface="PT Sans Narrow"/>
              <a:sym typeface="PT Sans Narrow"/>
            </a:endParaRPr>
          </a:p>
          <a:p>
            <a:pPr marL="457200" lvl="0" indent="-425450" algn="l" rtl="0">
              <a:lnSpc>
                <a:spcPct val="100000"/>
              </a:lnSpc>
              <a:spcBef>
                <a:spcPts val="0"/>
              </a:spcBef>
              <a:spcAft>
                <a:spcPts val="0"/>
              </a:spcAft>
              <a:buSzPts val="3100"/>
              <a:buFont typeface="PT Sans Narrow"/>
              <a:buChar char="-"/>
            </a:pPr>
            <a:r>
              <a:rPr lang="en" sz="3100">
                <a:latin typeface="PT Sans Narrow"/>
                <a:ea typeface="PT Sans Narrow"/>
                <a:cs typeface="PT Sans Narrow"/>
                <a:sym typeface="PT Sans Narrow"/>
              </a:rPr>
              <a:t>What about if you don’t have much? Could you still be materialistic?</a:t>
            </a:r>
            <a:endParaRPr sz="3100">
              <a:latin typeface="PT Sans Narrow"/>
              <a:ea typeface="PT Sans Narrow"/>
              <a:cs typeface="PT Sans Narrow"/>
              <a:sym typeface="PT Sans Narr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311700" y="445025"/>
            <a:ext cx="8520600" cy="454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CHAIN STORY</a:t>
            </a:r>
            <a:endParaRPr/>
          </a:p>
          <a:p>
            <a:pPr marL="0" lvl="0" indent="0" algn="ctr" rtl="0">
              <a:spcBef>
                <a:spcPts val="0"/>
              </a:spcBef>
              <a:spcAft>
                <a:spcPts val="0"/>
              </a:spcAft>
              <a:buNone/>
            </a:pPr>
            <a:endParaRPr sz="2300"/>
          </a:p>
          <a:p>
            <a:pPr marL="0" lvl="0" indent="0" algn="ctr" rtl="0">
              <a:spcBef>
                <a:spcPts val="0"/>
              </a:spcBef>
              <a:spcAft>
                <a:spcPts val="0"/>
              </a:spcAft>
              <a:buNone/>
            </a:pPr>
            <a:r>
              <a:rPr lang="en" sz="2600">
                <a:latin typeface="Caveat"/>
                <a:ea typeface="Caveat"/>
                <a:cs typeface="Caveat"/>
                <a:sym typeface="Caveat"/>
              </a:rPr>
              <a:t>One day my little sister wanted to use my sparkling markers</a:t>
            </a:r>
            <a:endParaRPr sz="2600">
              <a:latin typeface="Caveat"/>
              <a:ea typeface="Caveat"/>
              <a:cs typeface="Caveat"/>
              <a:sym typeface="Cave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9"/>
        <p:cNvGrpSpPr/>
        <p:nvPr/>
      </p:nvGrpSpPr>
      <p:grpSpPr>
        <a:xfrm>
          <a:off x="0" y="0"/>
          <a:ext cx="0" cy="0"/>
          <a:chOff x="0" y="0"/>
          <a:chExt cx="0" cy="0"/>
        </a:xfrm>
      </p:grpSpPr>
      <p:sp>
        <p:nvSpPr>
          <p:cNvPr id="150" name="Google Shape;150;p28"/>
          <p:cNvSpPr txBox="1">
            <a:spLocks noGrp="1"/>
          </p:cNvSpPr>
          <p:nvPr>
            <p:ph type="body" idx="4294967295"/>
          </p:nvPr>
        </p:nvSpPr>
        <p:spPr>
          <a:xfrm>
            <a:off x="344550" y="144750"/>
            <a:ext cx="8656800" cy="46980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100" b="1">
                <a:solidFill>
                  <a:schemeClr val="lt1"/>
                </a:solidFill>
              </a:rPr>
              <a:t>The best way to avoid  Materialism is by practicing </a:t>
            </a:r>
            <a:endParaRPr sz="2100" b="1">
              <a:solidFill>
                <a:schemeClr val="lt1"/>
              </a:solidFill>
            </a:endParaRPr>
          </a:p>
          <a:p>
            <a:pPr marL="0" lvl="0" indent="0" algn="ctr" rtl="0">
              <a:lnSpc>
                <a:spcPct val="100000"/>
              </a:lnSpc>
              <a:spcBef>
                <a:spcPts val="1600"/>
              </a:spcBef>
              <a:spcAft>
                <a:spcPts val="0"/>
              </a:spcAft>
              <a:buNone/>
            </a:pPr>
            <a:r>
              <a:rPr lang="en" sz="2300" b="1" u="sng">
                <a:solidFill>
                  <a:schemeClr val="lt1"/>
                </a:solidFill>
              </a:rPr>
              <a:t>Detachment</a:t>
            </a:r>
            <a:r>
              <a:rPr lang="en" sz="2100" b="1">
                <a:solidFill>
                  <a:schemeClr val="lt1"/>
                </a:solidFill>
              </a:rPr>
              <a:t>  </a:t>
            </a:r>
            <a:endParaRPr sz="2100" b="1">
              <a:solidFill>
                <a:schemeClr val="lt1"/>
              </a:solidFill>
            </a:endParaRPr>
          </a:p>
          <a:p>
            <a:pPr marL="0" lvl="0" indent="0" algn="ctr" rtl="0">
              <a:lnSpc>
                <a:spcPct val="100000"/>
              </a:lnSpc>
              <a:spcBef>
                <a:spcPts val="1600"/>
              </a:spcBef>
              <a:spcAft>
                <a:spcPts val="0"/>
              </a:spcAft>
              <a:buNone/>
            </a:pPr>
            <a:endParaRPr sz="1000" b="1">
              <a:solidFill>
                <a:schemeClr val="lt1"/>
              </a:solidFill>
            </a:endParaRPr>
          </a:p>
          <a:p>
            <a:pPr marL="0" lvl="0" indent="0" algn="ctr" rtl="0">
              <a:lnSpc>
                <a:spcPct val="100000"/>
              </a:lnSpc>
              <a:spcBef>
                <a:spcPts val="0"/>
              </a:spcBef>
              <a:spcAft>
                <a:spcPts val="0"/>
              </a:spcAft>
              <a:buNone/>
            </a:pPr>
            <a:r>
              <a:rPr lang="en" sz="2100" b="1">
                <a:solidFill>
                  <a:schemeClr val="lt1"/>
                </a:solidFill>
              </a:rPr>
              <a:t>Ask yourself:</a:t>
            </a:r>
            <a:endParaRPr sz="2100" b="1">
              <a:solidFill>
                <a:schemeClr val="lt1"/>
              </a:solidFill>
            </a:endParaRPr>
          </a:p>
          <a:p>
            <a:pPr marL="0" lvl="0" indent="0" algn="ctr" rtl="0">
              <a:lnSpc>
                <a:spcPct val="100000"/>
              </a:lnSpc>
              <a:spcBef>
                <a:spcPts val="1600"/>
              </a:spcBef>
              <a:spcAft>
                <a:spcPts val="0"/>
              </a:spcAft>
              <a:buNone/>
            </a:pPr>
            <a:endParaRPr sz="1600" b="1">
              <a:solidFill>
                <a:schemeClr val="lt1"/>
              </a:solidFill>
            </a:endParaRPr>
          </a:p>
          <a:p>
            <a:pPr marL="457200" lvl="0" indent="-355600" algn="ctr" rtl="0">
              <a:lnSpc>
                <a:spcPct val="115000"/>
              </a:lnSpc>
              <a:spcBef>
                <a:spcPts val="0"/>
              </a:spcBef>
              <a:spcAft>
                <a:spcPts val="0"/>
              </a:spcAft>
              <a:buClr>
                <a:schemeClr val="lt1"/>
              </a:buClr>
              <a:buSzPts val="2000"/>
              <a:buFont typeface="Comic Sans MS"/>
              <a:buAutoNum type="arabicPeriod"/>
            </a:pPr>
            <a:r>
              <a:rPr lang="en" sz="2000" b="1" u="sng">
                <a:solidFill>
                  <a:schemeClr val="lt1"/>
                </a:solidFill>
                <a:latin typeface="Comic Sans MS"/>
                <a:ea typeface="Comic Sans MS"/>
                <a:cs typeface="Comic Sans MS"/>
                <a:sym typeface="Comic Sans MS"/>
              </a:rPr>
              <a:t>Why</a:t>
            </a:r>
            <a:r>
              <a:rPr lang="en" sz="2000" b="1">
                <a:solidFill>
                  <a:schemeClr val="lt1"/>
                </a:solidFill>
                <a:latin typeface="Comic Sans MS"/>
                <a:ea typeface="Comic Sans MS"/>
                <a:cs typeface="Comic Sans MS"/>
                <a:sym typeface="Comic Sans MS"/>
              </a:rPr>
              <a:t> am I doing what I am doing? Is it </a:t>
            </a:r>
            <a:r>
              <a:rPr lang="en" sz="2000" b="1" u="sng">
                <a:solidFill>
                  <a:schemeClr val="lt1"/>
                </a:solidFill>
                <a:latin typeface="Comic Sans MS"/>
                <a:ea typeface="Comic Sans MS"/>
                <a:cs typeface="Comic Sans MS"/>
                <a:sym typeface="Comic Sans MS"/>
              </a:rPr>
              <a:t>only</a:t>
            </a:r>
            <a:r>
              <a:rPr lang="en" sz="2000" b="1">
                <a:solidFill>
                  <a:schemeClr val="lt1"/>
                </a:solidFill>
                <a:latin typeface="Comic Sans MS"/>
                <a:ea typeface="Comic Sans MS"/>
                <a:cs typeface="Comic Sans MS"/>
                <a:sym typeface="Comic Sans MS"/>
              </a:rPr>
              <a:t> for my own pleasure or do I also want to help others? </a:t>
            </a:r>
            <a:endParaRPr sz="2000" b="1">
              <a:solidFill>
                <a:schemeClr val="lt1"/>
              </a:solidFill>
              <a:latin typeface="Comic Sans MS"/>
              <a:ea typeface="Comic Sans MS"/>
              <a:cs typeface="Comic Sans MS"/>
              <a:sym typeface="Comic Sans MS"/>
            </a:endParaRPr>
          </a:p>
          <a:p>
            <a:pPr marL="457200" lvl="0" indent="0" algn="ctr" rtl="0">
              <a:lnSpc>
                <a:spcPct val="115000"/>
              </a:lnSpc>
              <a:spcBef>
                <a:spcPts val="0"/>
              </a:spcBef>
              <a:spcAft>
                <a:spcPts val="0"/>
              </a:spcAft>
              <a:buNone/>
            </a:pPr>
            <a:endParaRPr sz="1400" b="1">
              <a:solidFill>
                <a:schemeClr val="lt1"/>
              </a:solidFill>
              <a:latin typeface="Comic Sans MS"/>
              <a:ea typeface="Comic Sans MS"/>
              <a:cs typeface="Comic Sans MS"/>
              <a:sym typeface="Comic Sans MS"/>
            </a:endParaRPr>
          </a:p>
          <a:p>
            <a:pPr marL="457200" lvl="0" indent="0" algn="ctr" rtl="0">
              <a:lnSpc>
                <a:spcPct val="115000"/>
              </a:lnSpc>
              <a:spcBef>
                <a:spcPts val="0"/>
              </a:spcBef>
              <a:spcAft>
                <a:spcPts val="0"/>
              </a:spcAft>
              <a:buNone/>
            </a:pPr>
            <a:r>
              <a:rPr lang="en" sz="2000" b="1">
                <a:solidFill>
                  <a:schemeClr val="lt1"/>
                </a:solidFill>
                <a:latin typeface="Comic Sans MS"/>
                <a:ea typeface="Comic Sans MS"/>
                <a:cs typeface="Comic Sans MS"/>
                <a:sym typeface="Comic Sans MS"/>
              </a:rPr>
              <a:t>AND </a:t>
            </a:r>
            <a:endParaRPr sz="2000" b="1">
              <a:solidFill>
                <a:schemeClr val="lt1"/>
              </a:solidFill>
              <a:latin typeface="Comic Sans MS"/>
              <a:ea typeface="Comic Sans MS"/>
              <a:cs typeface="Comic Sans MS"/>
              <a:sym typeface="Comic Sans MS"/>
            </a:endParaRPr>
          </a:p>
          <a:p>
            <a:pPr marL="0" lvl="0" indent="0" algn="l" rtl="0">
              <a:lnSpc>
                <a:spcPct val="115000"/>
              </a:lnSpc>
              <a:spcBef>
                <a:spcPts val="1600"/>
              </a:spcBef>
              <a:spcAft>
                <a:spcPts val="0"/>
              </a:spcAft>
              <a:buNone/>
            </a:pPr>
            <a:r>
              <a:rPr lang="en" sz="2000" b="1">
                <a:solidFill>
                  <a:schemeClr val="lt1"/>
                </a:solidFill>
                <a:latin typeface="Comic Sans MS"/>
                <a:ea typeface="Comic Sans MS"/>
                <a:cs typeface="Comic Sans MS"/>
                <a:sym typeface="Comic Sans MS"/>
              </a:rPr>
              <a:t>  2.  </a:t>
            </a:r>
            <a:r>
              <a:rPr lang="en" sz="2000" b="1" u="sng">
                <a:solidFill>
                  <a:schemeClr val="lt1"/>
                </a:solidFill>
                <a:latin typeface="Comic Sans MS"/>
                <a:ea typeface="Comic Sans MS"/>
                <a:cs typeface="Comic Sans MS"/>
                <a:sym typeface="Comic Sans MS"/>
              </a:rPr>
              <a:t>How</a:t>
            </a:r>
            <a:r>
              <a:rPr lang="en" sz="2000" b="1">
                <a:solidFill>
                  <a:schemeClr val="lt1"/>
                </a:solidFill>
                <a:latin typeface="Comic Sans MS"/>
                <a:ea typeface="Comic Sans MS"/>
                <a:cs typeface="Comic Sans MS"/>
                <a:sym typeface="Comic Sans MS"/>
              </a:rPr>
              <a:t> can I do things </a:t>
            </a:r>
            <a:r>
              <a:rPr lang="en" sz="2000" b="1" u="sng">
                <a:solidFill>
                  <a:schemeClr val="lt1"/>
                </a:solidFill>
                <a:latin typeface="Comic Sans MS"/>
                <a:ea typeface="Comic Sans MS"/>
                <a:cs typeface="Comic Sans MS"/>
                <a:sym typeface="Comic Sans MS"/>
              </a:rPr>
              <a:t>differently</a:t>
            </a:r>
            <a:r>
              <a:rPr lang="en" sz="2000" b="1">
                <a:solidFill>
                  <a:schemeClr val="lt1"/>
                </a:solidFill>
                <a:latin typeface="Comic Sans MS"/>
                <a:ea typeface="Comic Sans MS"/>
                <a:cs typeface="Comic Sans MS"/>
                <a:sym typeface="Comic Sans MS"/>
              </a:rPr>
              <a:t> so I DO help others? </a:t>
            </a:r>
            <a:endParaRPr sz="2000" b="1">
              <a:solidFill>
                <a:schemeClr val="lt1"/>
              </a:solidFill>
              <a:latin typeface="Comic Sans MS"/>
              <a:ea typeface="Comic Sans MS"/>
              <a:cs typeface="Comic Sans MS"/>
              <a:sym typeface="Comic Sans MS"/>
            </a:endParaRPr>
          </a:p>
          <a:p>
            <a:pPr marL="0" lvl="0" indent="0" algn="ctr" rtl="0">
              <a:spcBef>
                <a:spcPts val="1600"/>
              </a:spcBef>
              <a:spcAft>
                <a:spcPts val="1600"/>
              </a:spcAft>
              <a:buNone/>
            </a:pPr>
            <a:endParaRPr sz="21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328600" y="395450"/>
            <a:ext cx="8571300" cy="19863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2100">
              <a:solidFill>
                <a:srgbClr val="000000"/>
              </a:solidFill>
              <a:latin typeface="Arial"/>
              <a:ea typeface="Arial"/>
              <a:cs typeface="Arial"/>
              <a:sym typeface="Arial"/>
            </a:endParaRPr>
          </a:p>
          <a:p>
            <a:pPr marL="0" lvl="0" indent="0" algn="ctr" rtl="0">
              <a:lnSpc>
                <a:spcPct val="115000"/>
              </a:lnSpc>
              <a:spcBef>
                <a:spcPts val="1600"/>
              </a:spcBef>
              <a:spcAft>
                <a:spcPts val="0"/>
              </a:spcAft>
              <a:buNone/>
            </a:pPr>
            <a:endParaRPr sz="2100">
              <a:solidFill>
                <a:srgbClr val="000000"/>
              </a:solidFill>
              <a:latin typeface="Arial"/>
              <a:ea typeface="Arial"/>
              <a:cs typeface="Arial"/>
              <a:sym typeface="Arial"/>
            </a:endParaRPr>
          </a:p>
          <a:p>
            <a:pPr marL="0" lvl="0" indent="0" algn="ctr" rtl="0">
              <a:lnSpc>
                <a:spcPct val="115000"/>
              </a:lnSpc>
              <a:spcBef>
                <a:spcPts val="1600"/>
              </a:spcBef>
              <a:spcAft>
                <a:spcPts val="0"/>
              </a:spcAft>
              <a:buNone/>
            </a:pPr>
            <a:r>
              <a:rPr lang="en" sz="2100">
                <a:solidFill>
                  <a:srgbClr val="000000"/>
                </a:solidFill>
                <a:latin typeface="Arial"/>
                <a:ea typeface="Arial"/>
                <a:cs typeface="Arial"/>
                <a:sym typeface="Arial"/>
              </a:rPr>
              <a:t>What would you do in this situation if you wanted to respect the boy’s dignity, treat him with fairness and practice detachment, all at the same time?</a:t>
            </a:r>
            <a:endParaRPr sz="2100">
              <a:solidFill>
                <a:srgbClr val="000000"/>
              </a:solidFill>
              <a:latin typeface="Arial"/>
              <a:ea typeface="Arial"/>
              <a:cs typeface="Arial"/>
              <a:sym typeface="Arial"/>
            </a:endParaRPr>
          </a:p>
          <a:p>
            <a:pPr marL="0" lvl="0" indent="0" algn="ctr" rtl="0">
              <a:lnSpc>
                <a:spcPct val="115000"/>
              </a:lnSpc>
              <a:spcBef>
                <a:spcPts val="1600"/>
              </a:spcBef>
              <a:spcAft>
                <a:spcPts val="0"/>
              </a:spcAft>
              <a:buNone/>
            </a:pPr>
            <a:r>
              <a:rPr lang="en" sz="1800" u="sng">
                <a:solidFill>
                  <a:srgbClr val="000000"/>
                </a:solidFill>
                <a:latin typeface="Arial"/>
                <a:ea typeface="Arial"/>
                <a:cs typeface="Arial"/>
                <a:sym typeface="Arial"/>
                <a:hlinkClick r:id="rId3"/>
              </a:rPr>
              <a:t>ht</a:t>
            </a:r>
            <a:r>
              <a:rPr lang="en" sz="2100" u="sng">
                <a:solidFill>
                  <a:srgbClr val="000000"/>
                </a:solidFill>
                <a:latin typeface="Arial"/>
                <a:ea typeface="Arial"/>
                <a:cs typeface="Arial"/>
                <a:sym typeface="Arial"/>
                <a:hlinkClick r:id="rId3"/>
              </a:rPr>
              <a:t>tps://www.youtube.com/watch?v=pFuwUiHo-WI</a:t>
            </a:r>
            <a:endParaRPr sz="2100" b="0">
              <a:solidFill>
                <a:srgbClr val="000000"/>
              </a:solidFill>
              <a:latin typeface="Open Sans"/>
              <a:ea typeface="Open Sans"/>
              <a:cs typeface="Open Sans"/>
              <a:sym typeface="Open Sans"/>
            </a:endParaRPr>
          </a:p>
          <a:p>
            <a:pPr marL="0" lvl="0" indent="0" algn="ctr" rtl="0">
              <a:spcBef>
                <a:spcPts val="16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0"/>
          <p:cNvSpPr txBox="1"/>
          <p:nvPr/>
        </p:nvSpPr>
        <p:spPr>
          <a:xfrm>
            <a:off x="1148550" y="370400"/>
            <a:ext cx="7111200" cy="3771000"/>
          </a:xfrm>
          <a:prstGeom prst="rect">
            <a:avLst/>
          </a:prstGeom>
          <a:noFill/>
          <a:ln>
            <a:noFill/>
          </a:ln>
        </p:spPr>
        <p:txBody>
          <a:bodyPr spcFirstLastPara="1" wrap="square" lIns="91425" tIns="91425" rIns="91425" bIns="91425" anchor="t" anchorCtr="0">
            <a:noAutofit/>
          </a:bodyPr>
          <a:lstStyle/>
          <a:p>
            <a:pPr marL="457200" lvl="0" indent="-374650" algn="l" rtl="0">
              <a:lnSpc>
                <a:spcPct val="115000"/>
              </a:lnSpc>
              <a:spcBef>
                <a:spcPts val="1200"/>
              </a:spcBef>
              <a:spcAft>
                <a:spcPts val="0"/>
              </a:spcAft>
              <a:buClr>
                <a:schemeClr val="lt1"/>
              </a:buClr>
              <a:buSzPts val="2300"/>
              <a:buChar char="-"/>
            </a:pPr>
            <a:r>
              <a:rPr lang="en" sz="2300" b="1">
                <a:solidFill>
                  <a:schemeClr val="lt1"/>
                </a:solidFill>
                <a:highlight>
                  <a:srgbClr val="6D9EEB"/>
                </a:highlight>
              </a:rPr>
              <a:t>What did you like about this video?</a:t>
            </a:r>
            <a:endParaRPr sz="2300" b="1">
              <a:solidFill>
                <a:schemeClr val="lt1"/>
              </a:solidFill>
              <a:highlight>
                <a:srgbClr val="6D9EEB"/>
              </a:highlight>
            </a:endParaRPr>
          </a:p>
          <a:p>
            <a:pPr marL="457200" lvl="0" indent="-374650" algn="l" rtl="0">
              <a:lnSpc>
                <a:spcPct val="115000"/>
              </a:lnSpc>
              <a:spcBef>
                <a:spcPts val="0"/>
              </a:spcBef>
              <a:spcAft>
                <a:spcPts val="0"/>
              </a:spcAft>
              <a:buClr>
                <a:schemeClr val="lt1"/>
              </a:buClr>
              <a:buSzPts val="2300"/>
              <a:buChar char="-"/>
            </a:pPr>
            <a:r>
              <a:rPr lang="en" sz="2300" b="1">
                <a:solidFill>
                  <a:schemeClr val="lt1"/>
                </a:solidFill>
                <a:highlight>
                  <a:srgbClr val="6D9EEB"/>
                </a:highlight>
              </a:rPr>
              <a:t>Did the boys in this video experience oneness?</a:t>
            </a:r>
            <a:endParaRPr sz="2300" b="1">
              <a:solidFill>
                <a:schemeClr val="lt1"/>
              </a:solidFill>
              <a:highlight>
                <a:srgbClr val="6D9EEB"/>
              </a:highlight>
            </a:endParaRPr>
          </a:p>
          <a:p>
            <a:pPr marL="457200" lvl="0" indent="-374650" algn="l" rtl="0">
              <a:lnSpc>
                <a:spcPct val="115000"/>
              </a:lnSpc>
              <a:spcBef>
                <a:spcPts val="0"/>
              </a:spcBef>
              <a:spcAft>
                <a:spcPts val="0"/>
              </a:spcAft>
              <a:buClr>
                <a:schemeClr val="lt1"/>
              </a:buClr>
              <a:buSzPts val="2300"/>
              <a:buChar char="-"/>
            </a:pPr>
            <a:r>
              <a:rPr lang="en" sz="2300" b="1">
                <a:solidFill>
                  <a:schemeClr val="lt1"/>
                </a:solidFill>
                <a:highlight>
                  <a:srgbClr val="6D9EEB"/>
                </a:highlight>
              </a:rPr>
              <a:t>Did they honor the dignity of their new neighbor?</a:t>
            </a:r>
            <a:endParaRPr sz="2300" b="1">
              <a:solidFill>
                <a:schemeClr val="lt1"/>
              </a:solidFill>
              <a:highlight>
                <a:srgbClr val="6D9EEB"/>
              </a:highlight>
            </a:endParaRPr>
          </a:p>
          <a:p>
            <a:pPr marL="457200" lvl="0" indent="-374650" algn="l" rtl="0">
              <a:lnSpc>
                <a:spcPct val="115000"/>
              </a:lnSpc>
              <a:spcBef>
                <a:spcPts val="0"/>
              </a:spcBef>
              <a:spcAft>
                <a:spcPts val="0"/>
              </a:spcAft>
              <a:buClr>
                <a:schemeClr val="lt1"/>
              </a:buClr>
              <a:buSzPts val="2300"/>
              <a:buChar char="-"/>
            </a:pPr>
            <a:r>
              <a:rPr lang="en" sz="2300" b="1">
                <a:solidFill>
                  <a:schemeClr val="lt1"/>
                </a:solidFill>
                <a:highlight>
                  <a:srgbClr val="6D9EEB"/>
                </a:highlight>
              </a:rPr>
              <a:t>How did they treat him with fairness?</a:t>
            </a:r>
            <a:endParaRPr sz="2300" b="1">
              <a:solidFill>
                <a:schemeClr val="lt1"/>
              </a:solidFill>
              <a:highlight>
                <a:srgbClr val="6D9EEB"/>
              </a:highlight>
            </a:endParaRPr>
          </a:p>
          <a:p>
            <a:pPr marL="457200" lvl="0" indent="-374650" algn="l" rtl="0">
              <a:lnSpc>
                <a:spcPct val="115000"/>
              </a:lnSpc>
              <a:spcBef>
                <a:spcPts val="0"/>
              </a:spcBef>
              <a:spcAft>
                <a:spcPts val="0"/>
              </a:spcAft>
              <a:buClr>
                <a:schemeClr val="lt1"/>
              </a:buClr>
              <a:buSzPts val="2300"/>
              <a:buChar char="-"/>
            </a:pPr>
            <a:r>
              <a:rPr lang="en" sz="2300" b="1">
                <a:solidFill>
                  <a:schemeClr val="lt1"/>
                </a:solidFill>
                <a:highlight>
                  <a:srgbClr val="6D9EEB"/>
                </a:highlight>
              </a:rPr>
              <a:t>Do you think they made a sacrifice? </a:t>
            </a:r>
            <a:endParaRPr sz="2300" b="1">
              <a:solidFill>
                <a:schemeClr val="lt1"/>
              </a:solidFill>
              <a:highlight>
                <a:srgbClr val="6D9EEB"/>
              </a:highlight>
            </a:endParaRPr>
          </a:p>
          <a:p>
            <a:pPr marL="457200" lvl="0" indent="-374650" algn="l" rtl="0">
              <a:lnSpc>
                <a:spcPct val="115000"/>
              </a:lnSpc>
              <a:spcBef>
                <a:spcPts val="0"/>
              </a:spcBef>
              <a:spcAft>
                <a:spcPts val="0"/>
              </a:spcAft>
              <a:buClr>
                <a:schemeClr val="lt1"/>
              </a:buClr>
              <a:buSzPts val="2300"/>
              <a:buChar char="-"/>
            </a:pPr>
            <a:r>
              <a:rPr lang="en" sz="2300" b="1">
                <a:solidFill>
                  <a:schemeClr val="lt1"/>
                </a:solidFill>
                <a:highlight>
                  <a:srgbClr val="6D9EEB"/>
                </a:highlight>
              </a:rPr>
              <a:t>Did they practice detachment?</a:t>
            </a:r>
            <a:endParaRPr sz="2300" b="1">
              <a:solidFill>
                <a:schemeClr val="lt1"/>
              </a:solidFill>
              <a:highlight>
                <a:srgbClr val="6D9EEB"/>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459000" y="526350"/>
            <a:ext cx="82260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5900">
              <a:solidFill>
                <a:schemeClr val="lt1"/>
              </a:solidFill>
              <a:latin typeface="Lobster"/>
              <a:ea typeface="Lobster"/>
              <a:cs typeface="Lobster"/>
              <a:sym typeface="Lobster"/>
            </a:endParaRPr>
          </a:p>
          <a:p>
            <a:pPr marL="0" lvl="0" indent="0" algn="ctr" rtl="0">
              <a:spcBef>
                <a:spcPts val="0"/>
              </a:spcBef>
              <a:spcAft>
                <a:spcPts val="0"/>
              </a:spcAft>
              <a:buNone/>
            </a:pPr>
            <a:r>
              <a:rPr lang="en" sz="5900">
                <a:solidFill>
                  <a:schemeClr val="lt1"/>
                </a:solidFill>
                <a:latin typeface="Lobster"/>
                <a:ea typeface="Lobster"/>
                <a:cs typeface="Lobster"/>
                <a:sym typeface="Lobster"/>
              </a:rPr>
              <a:t>Pictionary</a:t>
            </a:r>
            <a:endParaRPr sz="5900">
              <a:solidFill>
                <a:schemeClr val="lt1"/>
              </a:solidFill>
              <a:latin typeface="Lobster"/>
              <a:ea typeface="Lobster"/>
              <a:cs typeface="Lobster"/>
              <a:sym typeface="Lobster"/>
            </a:endParaRPr>
          </a:p>
          <a:p>
            <a:pPr marL="0" lvl="0" indent="0" algn="ctr" rtl="0">
              <a:spcBef>
                <a:spcPts val="0"/>
              </a:spcBef>
              <a:spcAft>
                <a:spcPts val="0"/>
              </a:spcAft>
              <a:buNone/>
            </a:pPr>
            <a:endParaRPr sz="5900">
              <a:solidFill>
                <a:srgbClr val="FF0000"/>
              </a:solidFill>
              <a:latin typeface="Lobster"/>
              <a:ea typeface="Lobster"/>
              <a:cs typeface="Lobster"/>
              <a:sym typeface="Lobster"/>
            </a:endParaRPr>
          </a:p>
          <a:p>
            <a:pPr marL="0" lvl="0" indent="0" algn="ctr" rtl="0">
              <a:spcBef>
                <a:spcPts val="0"/>
              </a:spcBef>
              <a:spcAft>
                <a:spcPts val="0"/>
              </a:spcAft>
              <a:buNone/>
            </a:pPr>
            <a:endParaRPr sz="5900">
              <a:solidFill>
                <a:srgbClr val="FF0000"/>
              </a:solidFill>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166325"/>
            <a:ext cx="8571300" cy="235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The young man in the video was able to make all those sacrifices without receiving any “visible” reward because </a:t>
            </a:r>
            <a:r>
              <a:rPr lang="en" u="sng" dirty="0"/>
              <a:t>the pain of those strangers was his own pain</a:t>
            </a:r>
            <a:r>
              <a:rPr lang="en" dirty="0"/>
              <a:t> and </a:t>
            </a:r>
            <a:r>
              <a:rPr lang="en" u="sng" dirty="0"/>
              <a:t>their joy was his own joy</a:t>
            </a:r>
            <a:r>
              <a:rPr lang="en" dirty="0"/>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body" idx="2"/>
          </p:nvPr>
        </p:nvSpPr>
        <p:spPr>
          <a:xfrm>
            <a:off x="4950525" y="253875"/>
            <a:ext cx="3837000" cy="45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Let's watch the video of the young man again. Ask us to stop the video whenever you see someone experiencing oneness.</a:t>
            </a:r>
            <a:endParaRPr sz="2800"/>
          </a:p>
          <a:p>
            <a:pPr marL="0" lvl="0" indent="0" algn="r" rtl="0">
              <a:spcBef>
                <a:spcPts val="1600"/>
              </a:spcBef>
              <a:spcAft>
                <a:spcPts val="1600"/>
              </a:spcAft>
              <a:buNone/>
            </a:pPr>
            <a:r>
              <a:rPr lang="en" sz="1100" u="sng">
                <a:latin typeface="Arial"/>
                <a:ea typeface="Arial"/>
                <a:cs typeface="Arial"/>
                <a:sym typeface="Arial"/>
                <a:hlinkClick r:id="rId3"/>
              </a:rPr>
              <a:t>https://www.youtube.com/watch?v=uaWA2GbcnJU&amp;t=5s</a:t>
            </a:r>
            <a:r>
              <a:rPr lang="en" sz="2800"/>
              <a:t> </a:t>
            </a:r>
            <a:endParaRPr sz="1000"/>
          </a:p>
        </p:txBody>
      </p:sp>
      <p:pic>
        <p:nvPicPr>
          <p:cNvPr id="78" name="Google Shape;78;p15" descr="Overhead shot of red raspberries in white teacup on a wooden table."/>
          <p:cNvPicPr preferRelativeResize="0"/>
          <p:nvPr/>
        </p:nvPicPr>
        <p:blipFill rotWithShape="1">
          <a:blip r:embed="rId4">
            <a:alphaModFix/>
          </a:blip>
          <a:srcRect l="49586" r="8893" b="16957"/>
          <a:stretch/>
        </p:blipFill>
        <p:spPr>
          <a:xfrm flipH="1">
            <a:off x="3" y="0"/>
            <a:ext cx="4571997" cy="5143503"/>
          </a:xfrm>
          <a:prstGeom prst="rect">
            <a:avLst/>
          </a:prstGeom>
          <a:noFill/>
          <a:ln>
            <a:noFill/>
          </a:ln>
        </p:spPr>
      </p:pic>
      <p:pic>
        <p:nvPicPr>
          <p:cNvPr id="79" name="Google Shape;79;p15"/>
          <p:cNvPicPr preferRelativeResize="0"/>
          <p:nvPr/>
        </p:nvPicPr>
        <p:blipFill>
          <a:blip r:embed="rId5">
            <a:alphaModFix/>
          </a:blip>
          <a:stretch>
            <a:fillRect/>
          </a:stretch>
        </p:blipFill>
        <p:spPr>
          <a:xfrm>
            <a:off x="0" y="0"/>
            <a:ext cx="4950525"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265500" y="820975"/>
            <a:ext cx="4045200" cy="270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100">
                <a:solidFill>
                  <a:srgbClr val="000000"/>
                </a:solidFill>
                <a:latin typeface="Lato"/>
                <a:ea typeface="Lato"/>
                <a:cs typeface="Lato"/>
                <a:sym typeface="Lato"/>
              </a:rPr>
              <a:t>W</a:t>
            </a:r>
            <a:r>
              <a:rPr lang="en" sz="2800">
                <a:solidFill>
                  <a:srgbClr val="000000"/>
                </a:solidFill>
                <a:latin typeface="Lato"/>
                <a:ea typeface="Lato"/>
                <a:cs typeface="Lato"/>
                <a:sym typeface="Lato"/>
              </a:rPr>
              <a:t>hat do you think makes it difficult for us to experience </a:t>
            </a:r>
            <a:endParaRPr sz="2800">
              <a:solidFill>
                <a:srgbClr val="000000"/>
              </a:solidFill>
              <a:latin typeface="Lato"/>
              <a:ea typeface="Lato"/>
              <a:cs typeface="Lato"/>
              <a:sym typeface="Lato"/>
            </a:endParaRPr>
          </a:p>
          <a:p>
            <a:pPr marL="0" lvl="0" indent="0" algn="ctr" rtl="0">
              <a:spcBef>
                <a:spcPts val="0"/>
              </a:spcBef>
              <a:spcAft>
                <a:spcPts val="0"/>
              </a:spcAft>
              <a:buNone/>
            </a:pPr>
            <a:r>
              <a:rPr lang="en" sz="3500" u="sng">
                <a:solidFill>
                  <a:srgbClr val="000000"/>
                </a:solidFill>
                <a:latin typeface="Lato"/>
                <a:ea typeface="Lato"/>
                <a:cs typeface="Lato"/>
                <a:sym typeface="Lato"/>
              </a:rPr>
              <a:t>oneness</a:t>
            </a:r>
            <a:r>
              <a:rPr lang="en" sz="3500">
                <a:solidFill>
                  <a:srgbClr val="000000"/>
                </a:solidFill>
                <a:latin typeface="Lato"/>
                <a:ea typeface="Lato"/>
                <a:cs typeface="Lato"/>
                <a:sym typeface="Lato"/>
              </a:rPr>
              <a:t>?</a:t>
            </a:r>
            <a:endParaRPr/>
          </a:p>
        </p:txBody>
      </p:sp>
      <p:sp>
        <p:nvSpPr>
          <p:cNvPr id="85" name="Google Shape;85;p16"/>
          <p:cNvSpPr txBox="1">
            <a:spLocks noGrp="1"/>
          </p:cNvSpPr>
          <p:nvPr>
            <p:ph type="body" idx="2"/>
          </p:nvPr>
        </p:nvSpPr>
        <p:spPr>
          <a:xfrm>
            <a:off x="4939500" y="365475"/>
            <a:ext cx="3837000" cy="440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b="1"/>
          </a:p>
          <a:p>
            <a:pPr marL="457200" lvl="0" indent="-323850" algn="l" rtl="0">
              <a:spcBef>
                <a:spcPts val="800"/>
              </a:spcBef>
              <a:spcAft>
                <a:spcPts val="0"/>
              </a:spcAft>
              <a:buSzPts val="1500"/>
              <a:buChar char="●"/>
            </a:pPr>
            <a:r>
              <a:rPr lang="en" sz="1500"/>
              <a:t>You are not willing to try</a:t>
            </a:r>
            <a:endParaRPr sz="1500"/>
          </a:p>
          <a:p>
            <a:pPr marL="457200" lvl="0" indent="-323850" algn="l" rtl="0">
              <a:spcBef>
                <a:spcPts val="0"/>
              </a:spcBef>
              <a:spcAft>
                <a:spcPts val="0"/>
              </a:spcAft>
              <a:buSzPts val="1500"/>
              <a:buChar char="●"/>
            </a:pPr>
            <a:r>
              <a:rPr lang="en" sz="1500"/>
              <a:t>You are happy and satisfied and you don’t think about others</a:t>
            </a:r>
            <a:endParaRPr sz="1500"/>
          </a:p>
          <a:p>
            <a:pPr marL="457200" lvl="0" indent="-323850" algn="l" rtl="0">
              <a:spcBef>
                <a:spcPts val="0"/>
              </a:spcBef>
              <a:spcAft>
                <a:spcPts val="0"/>
              </a:spcAft>
              <a:buSzPts val="1500"/>
              <a:buChar char="●"/>
            </a:pPr>
            <a:r>
              <a:rPr lang="en" sz="1500"/>
              <a:t>You are mad and you don’t think about others</a:t>
            </a:r>
            <a:endParaRPr sz="1500"/>
          </a:p>
          <a:p>
            <a:pPr marL="457200" lvl="0" indent="-323850" algn="l" rtl="0">
              <a:spcBef>
                <a:spcPts val="0"/>
              </a:spcBef>
              <a:spcAft>
                <a:spcPts val="0"/>
              </a:spcAft>
              <a:buSzPts val="1500"/>
              <a:buChar char="●"/>
            </a:pPr>
            <a:r>
              <a:rPr lang="en" sz="1500"/>
              <a:t>If you are always competing </a:t>
            </a:r>
            <a:endParaRPr sz="1500"/>
          </a:p>
          <a:p>
            <a:pPr marL="457200" lvl="0" indent="-323850" algn="l" rtl="0">
              <a:spcBef>
                <a:spcPts val="0"/>
              </a:spcBef>
              <a:spcAft>
                <a:spcPts val="0"/>
              </a:spcAft>
              <a:buSzPts val="1500"/>
              <a:buChar char="●"/>
            </a:pPr>
            <a:r>
              <a:rPr lang="en" sz="1500"/>
              <a:t>If you don’t like the other person</a:t>
            </a:r>
            <a:endParaRPr sz="1500"/>
          </a:p>
          <a:p>
            <a:pPr marL="457200" lvl="0" indent="-323850" algn="l" rtl="0">
              <a:spcBef>
                <a:spcPts val="0"/>
              </a:spcBef>
              <a:spcAft>
                <a:spcPts val="0"/>
              </a:spcAft>
              <a:buSzPts val="1500"/>
              <a:buChar char="●"/>
            </a:pPr>
            <a:r>
              <a:rPr lang="en" sz="1500"/>
              <a:t>If you want to be more powerful than others and better than others</a:t>
            </a:r>
            <a:endParaRPr sz="1500"/>
          </a:p>
          <a:p>
            <a:pPr marL="457200" lvl="0" indent="-323850" algn="l" rtl="0">
              <a:spcBef>
                <a:spcPts val="0"/>
              </a:spcBef>
              <a:spcAft>
                <a:spcPts val="0"/>
              </a:spcAft>
              <a:buSzPts val="1500"/>
              <a:buChar char="●"/>
            </a:pPr>
            <a:r>
              <a:rPr lang="en" sz="1500"/>
              <a:t>When we don’t see or do not relate to others and keep it to ourselves</a:t>
            </a:r>
            <a:endParaRPr sz="1500"/>
          </a:p>
          <a:p>
            <a:pPr marL="457200" lvl="0" indent="-323850" algn="l" rtl="0">
              <a:spcBef>
                <a:spcPts val="0"/>
              </a:spcBef>
              <a:spcAft>
                <a:spcPts val="0"/>
              </a:spcAft>
              <a:buSzPts val="1500"/>
              <a:buChar char="●"/>
            </a:pPr>
            <a:r>
              <a:rPr lang="en" sz="1500"/>
              <a:t>When you are depressed and transfer your anger to other people.</a:t>
            </a:r>
            <a:endParaRPr sz="1500"/>
          </a:p>
          <a:p>
            <a:pPr marL="457200" lvl="0" indent="-323850" algn="l" rtl="0">
              <a:spcBef>
                <a:spcPts val="0"/>
              </a:spcBef>
              <a:spcAft>
                <a:spcPts val="0"/>
              </a:spcAft>
              <a:buSzPts val="1500"/>
              <a:buChar char="●"/>
            </a:pPr>
            <a:r>
              <a:rPr lang="en" sz="1500"/>
              <a:t>When you are not open to receive other people’s love</a:t>
            </a:r>
            <a:endParaRPr sz="1500"/>
          </a:p>
          <a:p>
            <a:pPr marL="0" lvl="0" indent="0" algn="l" rtl="0">
              <a:spcBef>
                <a:spcPts val="1600"/>
              </a:spcBef>
              <a:spcAft>
                <a:spcPts val="1600"/>
              </a:spcAft>
              <a:buNone/>
            </a:pPr>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154525"/>
            <a:ext cx="8520600" cy="464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For many people it is hard to experience oneness with those who look different from them. They feel and think that their skin color, or their place of birth, or their money sets them apart, so they can’t experience oneness and treat everyone with fairness.  </a:t>
            </a:r>
            <a:endParaRPr sz="2400"/>
          </a:p>
          <a:p>
            <a:pPr marL="0" lvl="0" indent="0" algn="ctr" rtl="0">
              <a:spcBef>
                <a:spcPts val="0"/>
              </a:spcBef>
              <a:spcAft>
                <a:spcPts val="0"/>
              </a:spcAft>
              <a:buNone/>
            </a:pPr>
            <a:endParaRPr sz="2400"/>
          </a:p>
          <a:p>
            <a:pPr marL="0" lvl="0" indent="0" algn="ctr" rtl="0">
              <a:spcBef>
                <a:spcPts val="0"/>
              </a:spcBef>
              <a:spcAft>
                <a:spcPts val="0"/>
              </a:spcAft>
              <a:buNone/>
            </a:pPr>
            <a:r>
              <a:rPr lang="en" sz="2400"/>
              <a:t>How about you, do you have friends who look different from you? Do you love and care for all your friends the same way?</a:t>
            </a:r>
            <a:endParaRPr sz="2400"/>
          </a:p>
          <a:p>
            <a:pPr marL="0" lvl="0" indent="0" algn="l" rtl="0">
              <a:spcBef>
                <a:spcPts val="0"/>
              </a:spcBef>
              <a:spcAft>
                <a:spcPts val="0"/>
              </a:spcAft>
              <a:buNone/>
            </a:pPr>
            <a:endParaRPr sz="2400"/>
          </a:p>
          <a:p>
            <a:pPr marL="0" lvl="0" indent="0" algn="ctr" rtl="0">
              <a:spcBef>
                <a:spcPts val="0"/>
              </a:spcBef>
              <a:spcAft>
                <a:spcPts val="0"/>
              </a:spcAft>
              <a:buNone/>
            </a:pPr>
            <a:r>
              <a:rPr lang="en" sz="2400"/>
              <a:t>How about your parents? Do they have friends who look different from them?</a:t>
            </a:r>
            <a:r>
              <a:rPr lang="en" sz="2700"/>
              <a:t> </a:t>
            </a:r>
            <a:endParaRPr sz="27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12850" y="0"/>
            <a:ext cx="8718300" cy="493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Caveat"/>
                <a:ea typeface="Caveat"/>
                <a:cs typeface="Caveat"/>
                <a:sym typeface="Caveat"/>
              </a:rPr>
              <a:t>I Would Never Ever....</a:t>
            </a:r>
            <a:endParaRPr sz="1600" b="1">
              <a:solidFill>
                <a:schemeClr val="lt1"/>
              </a:solidFill>
              <a:latin typeface="Caveat"/>
              <a:ea typeface="Caveat"/>
              <a:cs typeface="Caveat"/>
              <a:sym typeface="Caveat"/>
            </a:endParaRPr>
          </a:p>
          <a:p>
            <a:pPr marL="457200" lvl="0" indent="-571500" algn="l" rtl="0">
              <a:spcBef>
                <a:spcPts val="0"/>
              </a:spcBef>
              <a:spcAft>
                <a:spcPts val="0"/>
              </a:spcAft>
              <a:buClr>
                <a:schemeClr val="lt1"/>
              </a:buClr>
              <a:buSzPts val="5400"/>
              <a:buChar char="-"/>
            </a:pPr>
            <a:r>
              <a:rPr lang="en" sz="1600" b="1">
                <a:solidFill>
                  <a:schemeClr val="lt1"/>
                </a:solidFill>
                <a:latin typeface="Caveat"/>
                <a:ea typeface="Caveat"/>
                <a:cs typeface="Caveat"/>
                <a:sym typeface="Caveat"/>
              </a:rPr>
              <a:t>judge a person by the way they look</a:t>
            </a:r>
            <a:r>
              <a:rPr lang="en" sz="3100" b="1">
                <a:solidFill>
                  <a:schemeClr val="lt1"/>
                </a:solidFill>
              </a:rPr>
              <a:t>  </a:t>
            </a:r>
            <a:endParaRPr sz="3100" b="1">
              <a:solidFill>
                <a:schemeClr val="lt1"/>
              </a:solidFill>
            </a:endParaRPr>
          </a:p>
          <a:p>
            <a:pPr marL="457200" lvl="0" indent="-342900" algn="l" rtl="0">
              <a:spcBef>
                <a:spcPts val="0"/>
              </a:spcBef>
              <a:spcAft>
                <a:spcPts val="0"/>
              </a:spcAft>
              <a:buClr>
                <a:schemeClr val="lt1"/>
              </a:buClr>
              <a:buSzPts val="1800"/>
              <a:buFont typeface="Caveat"/>
              <a:buChar char="-"/>
            </a:pPr>
            <a:r>
              <a:rPr lang="en" sz="1800" b="1">
                <a:solidFill>
                  <a:schemeClr val="lt1"/>
                </a:solidFill>
                <a:latin typeface="Caveat"/>
                <a:ea typeface="Caveat"/>
                <a:cs typeface="Caveat"/>
                <a:sym typeface="Caveat"/>
              </a:rPr>
              <a:t>Make friends by choosing the way they look</a:t>
            </a:r>
            <a:endParaRPr sz="18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Judge someone by their past</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Treat someone differently because of their skin or the amount of money they have or their religion or the way they talk/ walk</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Treat someone poorly because of cultural traditions</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Treat someone badly because they don’t know how to draw</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Treat someone badly because of a disability</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Have a favorite friend or teacher because of how they look or how rich they are</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Not be friends with someone because of how they look</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Never be racist</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Never treat someone differently because of how they look</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Never even hate someone because of their skin color</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Never dislike someone because of what food they eat</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Never ever think more of myself than others </a:t>
            </a:r>
            <a:endParaRPr sz="1600" b="1">
              <a:solidFill>
                <a:schemeClr val="lt1"/>
              </a:solidFill>
              <a:latin typeface="Caveat"/>
              <a:ea typeface="Caveat"/>
              <a:cs typeface="Caveat"/>
              <a:sym typeface="Caveat"/>
            </a:endParaRPr>
          </a:p>
          <a:p>
            <a:pPr marL="457200" lvl="0" indent="-330200" algn="l" rtl="0">
              <a:spcBef>
                <a:spcPts val="0"/>
              </a:spcBef>
              <a:spcAft>
                <a:spcPts val="0"/>
              </a:spcAft>
              <a:buClr>
                <a:schemeClr val="lt1"/>
              </a:buClr>
              <a:buSzPts val="1600"/>
              <a:buFont typeface="Caveat"/>
              <a:buChar char="-"/>
            </a:pPr>
            <a:r>
              <a:rPr lang="en" sz="1600" b="1">
                <a:solidFill>
                  <a:schemeClr val="lt1"/>
                </a:solidFill>
                <a:latin typeface="Caveat"/>
                <a:ea typeface="Caveat"/>
                <a:cs typeface="Caveat"/>
                <a:sym typeface="Caveat"/>
              </a:rPr>
              <a:t>Never  treat someone differently due to sexualty</a:t>
            </a:r>
            <a:endParaRPr sz="1600" b="1">
              <a:solidFill>
                <a:schemeClr val="lt1"/>
              </a:solidFill>
              <a:latin typeface="Caveat"/>
              <a:ea typeface="Caveat"/>
              <a:cs typeface="Caveat"/>
              <a:sym typeface="Cave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p:cNvPicPr preferRelativeResize="0"/>
          <p:nvPr/>
        </p:nvPicPr>
        <p:blipFill rotWithShape="1">
          <a:blip r:embed="rId3">
            <a:alphaModFix/>
          </a:blip>
          <a:srcRect b="4434"/>
          <a:stretch/>
        </p:blipFill>
        <p:spPr>
          <a:xfrm>
            <a:off x="132425" y="153463"/>
            <a:ext cx="4735125" cy="4836575"/>
          </a:xfrm>
          <a:prstGeom prst="rect">
            <a:avLst/>
          </a:prstGeom>
          <a:noFill/>
          <a:ln>
            <a:noFill/>
          </a:ln>
        </p:spPr>
      </p:pic>
      <p:sp>
        <p:nvSpPr>
          <p:cNvPr id="101" name="Google Shape;101;p19"/>
          <p:cNvSpPr txBox="1"/>
          <p:nvPr/>
        </p:nvSpPr>
        <p:spPr>
          <a:xfrm>
            <a:off x="5507725" y="253875"/>
            <a:ext cx="3000000" cy="465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000" b="1"/>
              <a:t>What is this quote asking us to do?</a:t>
            </a:r>
            <a:endParaRPr sz="2000" b="1"/>
          </a:p>
          <a:p>
            <a:pPr marL="0" lvl="0" indent="0" algn="l" rtl="0">
              <a:lnSpc>
                <a:spcPct val="115000"/>
              </a:lnSpc>
              <a:spcBef>
                <a:spcPts val="1200"/>
              </a:spcBef>
              <a:spcAft>
                <a:spcPts val="0"/>
              </a:spcAft>
              <a:buNone/>
            </a:pPr>
            <a:r>
              <a:rPr lang="en" sz="1600" b="1"/>
              <a:t>T</a:t>
            </a:r>
            <a:r>
              <a:rPr lang="en" sz="1100" b="1"/>
              <a:t>o not ignore people who are different from you, interact with them.</a:t>
            </a:r>
            <a:endParaRPr sz="1100" b="1"/>
          </a:p>
          <a:p>
            <a:pPr marL="0" lvl="0" indent="0" algn="l" rtl="0">
              <a:lnSpc>
                <a:spcPct val="115000"/>
              </a:lnSpc>
              <a:spcBef>
                <a:spcPts val="1200"/>
              </a:spcBef>
              <a:spcAft>
                <a:spcPts val="0"/>
              </a:spcAft>
              <a:buNone/>
            </a:pPr>
            <a:r>
              <a:rPr lang="en" sz="1100" b="1"/>
              <a:t>Imagine people as being different but also similar.</a:t>
            </a:r>
            <a:endParaRPr sz="1100" b="1"/>
          </a:p>
          <a:p>
            <a:pPr marL="0" lvl="0" indent="0" algn="l" rtl="0">
              <a:lnSpc>
                <a:spcPct val="115000"/>
              </a:lnSpc>
              <a:spcBef>
                <a:spcPts val="1200"/>
              </a:spcBef>
              <a:spcAft>
                <a:spcPts val="0"/>
              </a:spcAft>
              <a:buNone/>
            </a:pPr>
            <a:r>
              <a:rPr lang="en" sz="1100" b="1"/>
              <a:t>Imagine them being unique in their own way yet similar.</a:t>
            </a:r>
            <a:endParaRPr sz="1100" b="1"/>
          </a:p>
          <a:p>
            <a:pPr marL="0" lvl="0" indent="0" algn="l" rtl="0">
              <a:lnSpc>
                <a:spcPct val="115000"/>
              </a:lnSpc>
              <a:spcBef>
                <a:spcPts val="1200"/>
              </a:spcBef>
              <a:spcAft>
                <a:spcPts val="0"/>
              </a:spcAft>
              <a:buNone/>
            </a:pPr>
            <a:r>
              <a:rPr lang="en" sz="1100" b="1"/>
              <a:t>To respect people</a:t>
            </a:r>
            <a:endParaRPr sz="1100" b="1"/>
          </a:p>
          <a:p>
            <a:pPr marL="0" lvl="0" indent="0" algn="l" rtl="0">
              <a:lnSpc>
                <a:spcPct val="115000"/>
              </a:lnSpc>
              <a:spcBef>
                <a:spcPts val="1200"/>
              </a:spcBef>
              <a:spcAft>
                <a:spcPts val="0"/>
              </a:spcAft>
              <a:buNone/>
            </a:pPr>
            <a:r>
              <a:rPr lang="en" sz="1100" b="1"/>
              <a:t>Don’t think they are worse or better than you</a:t>
            </a:r>
            <a:endParaRPr sz="1100" b="1"/>
          </a:p>
          <a:p>
            <a:pPr marL="0" lvl="0" indent="0" algn="l" rtl="0">
              <a:lnSpc>
                <a:spcPct val="115000"/>
              </a:lnSpc>
              <a:spcBef>
                <a:spcPts val="1200"/>
              </a:spcBef>
              <a:spcAft>
                <a:spcPts val="0"/>
              </a:spcAft>
              <a:buNone/>
            </a:pPr>
            <a:r>
              <a:rPr lang="en" sz="1100" b="1"/>
              <a:t>To be happy and joyful to be with people who are different from you</a:t>
            </a:r>
            <a:endParaRPr sz="1100" b="1"/>
          </a:p>
          <a:p>
            <a:pPr marL="0" lvl="0" indent="0" algn="l" rtl="0">
              <a:lnSpc>
                <a:spcPct val="115000"/>
              </a:lnSpc>
              <a:spcBef>
                <a:spcPts val="1200"/>
              </a:spcBef>
              <a:spcAft>
                <a:spcPts val="0"/>
              </a:spcAft>
              <a:buNone/>
            </a:pPr>
            <a:r>
              <a:rPr lang="en" sz="1100" b="1"/>
              <a:t>Think of people as leaves of one tree</a:t>
            </a:r>
            <a:endParaRPr sz="1100" b="1"/>
          </a:p>
          <a:p>
            <a:pPr marL="0" lvl="0" indent="0" algn="l" rtl="0">
              <a:lnSpc>
                <a:spcPct val="115000"/>
              </a:lnSpc>
              <a:spcBef>
                <a:spcPts val="1200"/>
              </a:spcBef>
              <a:spcAft>
                <a:spcPts val="0"/>
              </a:spcAft>
              <a:buNone/>
            </a:pPr>
            <a:r>
              <a:rPr lang="en" sz="1100" b="1"/>
              <a:t>Treat people equally</a:t>
            </a:r>
            <a:endParaRPr sz="1100" b="1"/>
          </a:p>
          <a:p>
            <a:pPr marL="0" lvl="0" indent="0" algn="l" rtl="0">
              <a:lnSpc>
                <a:spcPct val="115000"/>
              </a:lnSpc>
              <a:spcBef>
                <a:spcPts val="1200"/>
              </a:spcBef>
              <a:spcAft>
                <a:spcPts val="0"/>
              </a:spcAft>
              <a:buNone/>
            </a:pPr>
            <a:endParaRPr sz="1600" b="1"/>
          </a:p>
          <a:p>
            <a:pPr marL="0" lvl="0" indent="0" algn="l" rtl="0">
              <a:lnSpc>
                <a:spcPct val="115000"/>
              </a:lnSpc>
              <a:spcBef>
                <a:spcPts val="1200"/>
              </a:spcBef>
              <a:spcAft>
                <a:spcPts val="0"/>
              </a:spcAft>
              <a:buNone/>
            </a:pPr>
            <a:endParaRPr sz="2000" b="1"/>
          </a:p>
          <a:p>
            <a:pPr marL="0" lvl="0" indent="0" algn="l" rtl="0">
              <a:lnSpc>
                <a:spcPct val="115000"/>
              </a:lnSpc>
              <a:spcBef>
                <a:spcPts val="1200"/>
              </a:spcBef>
              <a:spcAft>
                <a:spcPts val="1200"/>
              </a:spcAft>
              <a:buNone/>
            </a:pPr>
            <a:endParaRPr sz="2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553400" y="262900"/>
            <a:ext cx="8124900" cy="415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100" dirty="0"/>
              <a:t>At home, today, talk to your parents about this quote and ask them what you can do as a family to experience human oneness.</a:t>
            </a:r>
            <a:endParaRPr sz="3100" dirty="0"/>
          </a:p>
          <a:p>
            <a:pPr marL="0" lvl="0" indent="0" algn="ctr" rtl="0">
              <a:spcBef>
                <a:spcPts val="0"/>
              </a:spcBef>
              <a:spcAft>
                <a:spcPts val="0"/>
              </a:spcAft>
              <a:buNone/>
            </a:pPr>
            <a:endParaRPr sz="3100" dirty="0"/>
          </a:p>
          <a:p>
            <a:pPr marL="0" lvl="0" indent="0" algn="ctr" rtl="0">
              <a:spcBef>
                <a:spcPts val="0"/>
              </a:spcBef>
              <a:spcAft>
                <a:spcPts val="0"/>
              </a:spcAft>
              <a:buNone/>
            </a:pPr>
            <a:endParaRPr sz="2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p:nvPr/>
        </p:nvSpPr>
        <p:spPr>
          <a:xfrm>
            <a:off x="1408225" y="229700"/>
            <a:ext cx="6531900" cy="4824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endParaRPr sz="1600" u="sng">
              <a:solidFill>
                <a:schemeClr val="hlink"/>
              </a:solidFill>
            </a:endParaRPr>
          </a:p>
        </p:txBody>
      </p:sp>
      <p:pic>
        <p:nvPicPr>
          <p:cNvPr id="112" name="Google Shape;112;p21"/>
          <p:cNvPicPr preferRelativeResize="0"/>
          <p:nvPr/>
        </p:nvPicPr>
        <p:blipFill>
          <a:blip r:embed="rId3">
            <a:alphaModFix/>
          </a:blip>
          <a:stretch>
            <a:fillRect/>
          </a:stretch>
        </p:blipFill>
        <p:spPr>
          <a:xfrm>
            <a:off x="1787750" y="0"/>
            <a:ext cx="5782674" cy="5143501"/>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1070</Words>
  <Application>Microsoft Office PowerPoint</Application>
  <PresentationFormat>On-screen Show (16:9)</PresentationFormat>
  <Paragraphs>151</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Open Sans</vt:lpstr>
      <vt:lpstr>Times New Roman</vt:lpstr>
      <vt:lpstr>Lato</vt:lpstr>
      <vt:lpstr>PT Sans Narrow</vt:lpstr>
      <vt:lpstr>Lobster</vt:lpstr>
      <vt:lpstr>Arial</vt:lpstr>
      <vt:lpstr>Comic Sans MS</vt:lpstr>
      <vt:lpstr>Caveat</vt:lpstr>
      <vt:lpstr>Tropic</vt:lpstr>
      <vt:lpstr>PowerPoint Presentation</vt:lpstr>
      <vt:lpstr>The young man in the video was able to make all those sacrifices without receiving any “visible” reward because the pain of those strangers was his own pain and their joy was his own joy. </vt:lpstr>
      <vt:lpstr>PowerPoint Presentation</vt:lpstr>
      <vt:lpstr>What do you think makes it difficult for us to experience  oneness?</vt:lpstr>
      <vt:lpstr>For many people it is hard to experience oneness with those who look different from them. They feel and think that their skin color, or their place of birth, or their money sets them apart, so they can’t experience oneness and treat everyone with fairness.    How about you, do you have friends who look different from you? Do you love and care for all your friends the same way?  How about your parents? Do they have friends who look different from them?     </vt:lpstr>
      <vt:lpstr>I Would Never Ever.... judge a person by the way they look   Make friends by choosing the way they look Judge someone by their past Treat someone differently because of their skin or the amount of money they have or their religion or the way they talk/ walk Treat someone poorly because of cultural traditions Treat someone badly because they don’t know how to draw Treat someone badly because of a disability Have a favorite friend or teacher because of how they look or how rich they are Not be friends with someone because of how they look Never be racist Never treat someone differently because of how they look Never even hate someone because of their skin color Never dislike someone because of what food they eat Never ever think more of myself than others  Never  treat someone differently due to sexualty</vt:lpstr>
      <vt:lpstr>PowerPoint Presentation</vt:lpstr>
      <vt:lpstr>At home, today, talk to your parents about this quote and ask them what you can do as a family to experience human oneness.  </vt:lpstr>
      <vt:lpstr>PowerPoint Presentation</vt:lpstr>
      <vt:lpstr>PowerPoint Presentation</vt:lpstr>
      <vt:lpstr>Another obstacle to Oneness is Materialism </vt:lpstr>
      <vt:lpstr>      What is Materialism? Material things Thinking too much about material stuff  -Using too many resources Greed Tendency to consider material possessions more important than spiritual values Wanting to have more and more even when you don’t need it  - -   -   </vt:lpstr>
      <vt:lpstr> Materialism is when we want to have more and more things only for our own joy and pleasure.   </vt:lpstr>
      <vt:lpstr>What is the opposite of Materialism? Is it not having things?  </vt:lpstr>
      <vt:lpstr>CHAIN STORY  One day my little sister wanted to use my sparkling markers</vt:lpstr>
      <vt:lpstr>PowerPoint Presentation</vt:lpstr>
      <vt:lpstr>  What would you do in this situation if you wanted to respect the boy’s dignity, treat him with fairness and practice detachment, all at the same time? https://www.youtube.com/watch?v=pFuwUiHo-WI </vt:lpstr>
      <vt:lpstr>PowerPoint Presentation</vt:lpstr>
      <vt:lpstr> Pictionary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Jalali</dc:creator>
  <cp:lastModifiedBy>Martha Jalali</cp:lastModifiedBy>
  <cp:revision>5</cp:revision>
  <dcterms:modified xsi:type="dcterms:W3CDTF">2020-07-23T18:21:19Z</dcterms:modified>
</cp:coreProperties>
</file>