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Average" panose="020B0604020202020204" charset="0"/>
      <p:regular r:id="rId10"/>
    </p:embeddedFont>
    <p:embeddedFont>
      <p:font typeface="Roboto" panose="020B060402020202020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449" autoAdjust="0"/>
  </p:normalViewPr>
  <p:slideViewPr>
    <p:cSldViewPr snapToGrid="0">
      <p:cViewPr varScale="1">
        <p:scale>
          <a:sx n="82" d="100"/>
          <a:sy n="82" d="100"/>
        </p:scale>
        <p:origin x="1644"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8bd09f7e12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8bd09f7e1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b3621e0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b3621e0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c6f9199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c6f9199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MAIN ROOM</a:t>
            </a:r>
            <a:r>
              <a:rPr lang="en" dirty="0"/>
              <a:t>: 11:20-11:23 - We all are different from one other and we also have many things in common. There are things, for example, that we have in common only with our family or friends but not with other people and there might be something we have in common with strangers but not with our friends. There is one quality about us, however, that we share with EVERYONE. That is our dignity. Have you ever heard of the word dignity?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c6f91993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c6f91993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dc245e93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7dc245e9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Le</a:t>
            </a:r>
            <a:r>
              <a:rPr lang="en" dirty="0"/>
              <a:t>t’s watch a video to see how we treat people when we don't notice their dignity.</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c6f91993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c6f9199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c6f91993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c6f91993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Dignity (7 words)</a:t>
            </a:r>
            <a:endParaRPr dirty="0"/>
          </a:p>
          <a:p>
            <a:pPr marL="0" lvl="0" indent="0" algn="l" rtl="0">
              <a:spcBef>
                <a:spcPts val="0"/>
              </a:spcBef>
              <a:spcAft>
                <a:spcPts val="0"/>
              </a:spcAft>
              <a:buNone/>
            </a:pPr>
            <a:r>
              <a:rPr lang="en" dirty="0"/>
              <a:t>Respect (7 words)</a:t>
            </a:r>
            <a:endParaRPr dirty="0"/>
          </a:p>
          <a:p>
            <a:pPr marL="0" lvl="0" indent="0" algn="l" rtl="0">
              <a:spcBef>
                <a:spcPts val="0"/>
              </a:spcBef>
              <a:spcAft>
                <a:spcPts val="0"/>
              </a:spcAft>
              <a:buNone/>
            </a:pPr>
            <a:r>
              <a:rPr lang="en" dirty="0"/>
              <a:t>Equality (8 words)</a:t>
            </a:r>
            <a:endParaRPr dirty="0"/>
          </a:p>
          <a:p>
            <a:pPr marL="0" lvl="0" indent="0" algn="l" rtl="0">
              <a:spcBef>
                <a:spcPts val="0"/>
              </a:spcBef>
              <a:spcAft>
                <a:spcPts val="0"/>
              </a:spcAft>
              <a:buNone/>
            </a:pPr>
            <a:r>
              <a:rPr lang="en" dirty="0"/>
              <a:t>Choice (6 words)</a:t>
            </a:r>
            <a:endParaRP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MQcN5DtMT-0"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
        <p:cNvGrpSpPr/>
        <p:nvPr/>
      </p:nvGrpSpPr>
      <p:grpSpPr>
        <a:xfrm>
          <a:off x="0" y="0"/>
          <a:ext cx="0" cy="0"/>
          <a:chOff x="0" y="0"/>
          <a:chExt cx="0" cy="0"/>
        </a:xfrm>
      </p:grpSpPr>
      <p:sp>
        <p:nvSpPr>
          <p:cNvPr id="67" name="Google Shape;67;p13"/>
          <p:cNvSpPr txBox="1"/>
          <p:nvPr/>
        </p:nvSpPr>
        <p:spPr>
          <a:xfrm>
            <a:off x="2369775" y="299600"/>
            <a:ext cx="5140800" cy="300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a:t>Meditation and song with </a:t>
            </a:r>
            <a:endParaRPr sz="3500" b="1"/>
          </a:p>
          <a:p>
            <a:pPr marL="0" lvl="0" indent="0" algn="ctr" rtl="0">
              <a:spcBef>
                <a:spcPts val="0"/>
              </a:spcBef>
              <a:spcAft>
                <a:spcPts val="0"/>
              </a:spcAft>
              <a:buNone/>
            </a:pPr>
            <a:r>
              <a:rPr lang="en" sz="3500" b="1"/>
              <a:t>Ms. Cindy Novelo</a:t>
            </a:r>
            <a:endParaRPr sz="38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4"/>
          <p:cNvSpPr txBox="1"/>
          <p:nvPr/>
        </p:nvSpPr>
        <p:spPr>
          <a:xfrm>
            <a:off x="1388875" y="220350"/>
            <a:ext cx="6536400" cy="1467600"/>
          </a:xfrm>
          <a:prstGeom prst="rect">
            <a:avLst/>
          </a:prstGeom>
          <a:solidFill>
            <a:srgbClr val="4A86E8"/>
          </a:solidFill>
          <a:ln w="9525" cap="flat" cmpd="sng">
            <a:solidFill>
              <a:srgbClr val="1155C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50" b="1">
                <a:latin typeface="Average"/>
                <a:ea typeface="Average"/>
                <a:cs typeface="Average"/>
                <a:sym typeface="Average"/>
              </a:rPr>
              <a:t>                              Introductions: </a:t>
            </a:r>
            <a:endParaRPr sz="2550" b="1">
              <a:latin typeface="Average"/>
              <a:ea typeface="Average"/>
              <a:cs typeface="Average"/>
              <a:sym typeface="Average"/>
            </a:endParaRPr>
          </a:p>
          <a:p>
            <a:pPr marL="457200" lvl="0" indent="-390525" algn="ctr" rtl="0">
              <a:spcBef>
                <a:spcPts val="0"/>
              </a:spcBef>
              <a:spcAft>
                <a:spcPts val="0"/>
              </a:spcAft>
              <a:buSzPts val="2550"/>
              <a:buFont typeface="Average"/>
              <a:buChar char="-"/>
            </a:pPr>
            <a:r>
              <a:rPr lang="en" sz="2550" b="1">
                <a:latin typeface="Average"/>
                <a:ea typeface="Average"/>
                <a:cs typeface="Average"/>
                <a:sym typeface="Average"/>
              </a:rPr>
              <a:t>Where are you joining us from and </a:t>
            </a:r>
            <a:endParaRPr sz="2550" b="1">
              <a:latin typeface="Average"/>
              <a:ea typeface="Average"/>
              <a:cs typeface="Average"/>
              <a:sym typeface="Average"/>
            </a:endParaRPr>
          </a:p>
          <a:p>
            <a:pPr marL="457200" lvl="0" indent="-390525" algn="ctr" rtl="0">
              <a:spcBef>
                <a:spcPts val="0"/>
              </a:spcBef>
              <a:spcAft>
                <a:spcPts val="0"/>
              </a:spcAft>
              <a:buSzPts val="2550"/>
              <a:buFont typeface="Average"/>
              <a:buChar char="-"/>
            </a:pPr>
            <a:r>
              <a:rPr lang="en" sz="2550" b="1">
                <a:latin typeface="Average"/>
                <a:ea typeface="Average"/>
                <a:cs typeface="Average"/>
                <a:sym typeface="Average"/>
              </a:rPr>
              <a:t>What makes you happy?</a:t>
            </a:r>
            <a:endParaRPr sz="2550" b="1">
              <a:latin typeface="Average"/>
              <a:ea typeface="Average"/>
              <a:cs typeface="Average"/>
              <a:sym typeface="Averag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sp>
        <p:nvSpPr>
          <p:cNvPr id="77" name="Google Shape;77;p15"/>
          <p:cNvSpPr txBox="1">
            <a:spLocks noGrp="1"/>
          </p:cNvSpPr>
          <p:nvPr>
            <p:ph type="ctrTitle"/>
          </p:nvPr>
        </p:nvSpPr>
        <p:spPr>
          <a:xfrm>
            <a:off x="346375" y="199750"/>
            <a:ext cx="8222100" cy="3975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300" b="1">
                <a:solidFill>
                  <a:srgbClr val="000000"/>
                </a:solidFill>
              </a:rPr>
              <a:t>Dignity</a:t>
            </a:r>
            <a:endParaRPr sz="4300" b="1">
              <a:solidFill>
                <a:srgbClr val="000000"/>
              </a:solidFill>
            </a:endParaRPr>
          </a:p>
          <a:p>
            <a:pPr marL="0" lvl="0" indent="0" algn="ctr" rtl="0">
              <a:spcBef>
                <a:spcPts val="0"/>
              </a:spcBef>
              <a:spcAft>
                <a:spcPts val="0"/>
              </a:spcAft>
              <a:buNone/>
            </a:pPr>
            <a:endParaRPr sz="1800" b="1">
              <a:solidFill>
                <a:srgbClr val="000000"/>
              </a:solidFill>
            </a:endParaRPr>
          </a:p>
          <a:p>
            <a:pPr marL="0" lvl="0" indent="0" algn="ctr" rtl="0">
              <a:spcBef>
                <a:spcPts val="0"/>
              </a:spcBef>
              <a:spcAft>
                <a:spcPts val="0"/>
              </a:spcAft>
              <a:buNone/>
            </a:pPr>
            <a:r>
              <a:rPr lang="en" sz="3700" b="1"/>
              <a:t>What do </a:t>
            </a:r>
            <a:r>
              <a:rPr lang="en" sz="3700" b="1">
                <a:solidFill>
                  <a:srgbClr val="000000"/>
                </a:solidFill>
              </a:rPr>
              <a:t>you think</a:t>
            </a:r>
            <a:r>
              <a:rPr lang="en" sz="3700" b="1"/>
              <a:t> it means?</a:t>
            </a:r>
            <a:endParaRPr sz="3700" b="1"/>
          </a:p>
          <a:p>
            <a:pPr marL="0" lvl="0" indent="0" algn="ctr" rtl="0">
              <a:spcBef>
                <a:spcPts val="0"/>
              </a:spcBef>
              <a:spcAft>
                <a:spcPts val="0"/>
              </a:spcAft>
              <a:buNone/>
            </a:pPr>
            <a:endParaRPr sz="3700" b="1"/>
          </a:p>
          <a:p>
            <a:pPr marL="0" lvl="0" indent="0" algn="ctr" rtl="0">
              <a:spcBef>
                <a:spcPts val="0"/>
              </a:spcBef>
              <a:spcAft>
                <a:spcPts val="0"/>
              </a:spcAft>
              <a:buNone/>
            </a:pPr>
            <a:endParaRPr sz="3700" b="1"/>
          </a:p>
          <a:p>
            <a:pPr marL="0" lvl="0" indent="0" algn="ctr" rtl="0">
              <a:spcBef>
                <a:spcPts val="0"/>
              </a:spcBef>
              <a:spcAft>
                <a:spcPts val="0"/>
              </a:spcAft>
              <a:buNone/>
            </a:pPr>
            <a:endParaRPr sz="3700" b="1"/>
          </a:p>
          <a:p>
            <a:pPr marL="0" lvl="0" indent="0" algn="l" rtl="0">
              <a:spcBef>
                <a:spcPts val="0"/>
              </a:spcBef>
              <a:spcAft>
                <a:spcPts val="0"/>
              </a:spcAft>
              <a:buNone/>
            </a:pPr>
            <a:endParaRPr sz="3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265500" y="246650"/>
            <a:ext cx="4045200" cy="1707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Human Dignity</a:t>
            </a:r>
            <a:endParaRPr/>
          </a:p>
        </p:txBody>
      </p:sp>
      <p:sp>
        <p:nvSpPr>
          <p:cNvPr id="83" name="Google Shape;83;p16"/>
          <p:cNvSpPr txBox="1">
            <a:spLocks noGrp="1"/>
          </p:cNvSpPr>
          <p:nvPr>
            <p:ph type="body" idx="2"/>
          </p:nvPr>
        </p:nvSpPr>
        <p:spPr>
          <a:xfrm>
            <a:off x="4939500" y="159800"/>
            <a:ext cx="3837000" cy="4943700"/>
          </a:xfrm>
          <a:prstGeom prst="rect">
            <a:avLst/>
          </a:prstGeom>
        </p:spPr>
        <p:txBody>
          <a:bodyPr spcFirstLastPara="1" wrap="square" lIns="91425" tIns="91425" rIns="91425" bIns="91425" anchor="ctr" anchorCtr="0">
            <a:noAutofit/>
          </a:bodyPr>
          <a:lstStyle/>
          <a:p>
            <a:pPr marL="457200" lvl="0" indent="-355600" algn="l" rtl="0">
              <a:spcBef>
                <a:spcPts val="0"/>
              </a:spcBef>
              <a:spcAft>
                <a:spcPts val="0"/>
              </a:spcAft>
              <a:buSzPts val="2000"/>
              <a:buChar char="●"/>
            </a:pPr>
            <a:r>
              <a:rPr lang="en" sz="2000" b="1"/>
              <a:t>Did you know that you were born with dignity? And so were all your friends and also everybody else?</a:t>
            </a:r>
            <a:endParaRPr sz="2000" b="1"/>
          </a:p>
          <a:p>
            <a:pPr marL="457200" lvl="0" indent="-355600" algn="l" rtl="0">
              <a:spcBef>
                <a:spcPts val="1600"/>
              </a:spcBef>
              <a:spcAft>
                <a:spcPts val="0"/>
              </a:spcAft>
              <a:buSzPts val="2000"/>
              <a:buChar char="●"/>
            </a:pPr>
            <a:r>
              <a:rPr lang="en" sz="2000" b="1"/>
              <a:t>How does it feel to know you were born with dignity? </a:t>
            </a:r>
            <a:endParaRPr sz="2000" b="1"/>
          </a:p>
          <a:p>
            <a:pPr marL="457200" lvl="0" indent="-355600" algn="l" rtl="0">
              <a:spcBef>
                <a:spcPts val="1600"/>
              </a:spcBef>
              <a:spcAft>
                <a:spcPts val="0"/>
              </a:spcAft>
              <a:buSzPts val="2000"/>
              <a:buChar char="●"/>
            </a:pPr>
            <a:r>
              <a:rPr lang="en" sz="2000" b="1"/>
              <a:t>How do you think we treat each other when we notice our dignity or inner value? </a:t>
            </a:r>
            <a:endParaRPr sz="2000" b="1"/>
          </a:p>
          <a:p>
            <a:pPr marL="457200" lvl="0" indent="-355600" algn="l" rtl="0">
              <a:spcBef>
                <a:spcPts val="1600"/>
              </a:spcBef>
              <a:spcAft>
                <a:spcPts val="1600"/>
              </a:spcAft>
              <a:buSzPts val="2000"/>
              <a:buChar char="●"/>
            </a:pPr>
            <a:r>
              <a:rPr lang="en" sz="2000" b="1"/>
              <a:t>How do we treat people when we don’t notice their dignity?</a:t>
            </a:r>
            <a:endParaRPr sz="2000" b="1"/>
          </a:p>
        </p:txBody>
      </p:sp>
      <p:sp>
        <p:nvSpPr>
          <p:cNvPr id="84" name="Google Shape;84;p16"/>
          <p:cNvSpPr txBox="1"/>
          <p:nvPr/>
        </p:nvSpPr>
        <p:spPr>
          <a:xfrm>
            <a:off x="367675" y="1787750"/>
            <a:ext cx="4075200" cy="316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rgbClr val="222222"/>
                </a:solidFill>
                <a:latin typeface="Roboto"/>
                <a:ea typeface="Roboto"/>
                <a:cs typeface="Roboto"/>
                <a:sym typeface="Roboto"/>
              </a:rPr>
              <a:t>Dignity is our inner value. </a:t>
            </a:r>
            <a:r>
              <a:rPr lang="en" sz="2100" i="1">
                <a:solidFill>
                  <a:srgbClr val="222222"/>
                </a:solidFill>
                <a:latin typeface="Roboto"/>
                <a:ea typeface="Roboto"/>
                <a:cs typeface="Roboto"/>
                <a:sym typeface="Roboto"/>
              </a:rPr>
              <a:t>Everyone</a:t>
            </a:r>
            <a:r>
              <a:rPr lang="en" sz="2100">
                <a:solidFill>
                  <a:srgbClr val="222222"/>
                </a:solidFill>
                <a:latin typeface="Roboto"/>
                <a:ea typeface="Roboto"/>
                <a:cs typeface="Roboto"/>
                <a:sym typeface="Roboto"/>
              </a:rPr>
              <a:t> is born with dignity and we all keep it throughout our lives - no matter how we look, how we talk, how much or little we have, or even how we act or how others treat us. </a:t>
            </a:r>
            <a:endParaRPr sz="1800">
              <a:solidFill>
                <a:srgbClr val="222222"/>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body" idx="1"/>
          </p:nvPr>
        </p:nvSpPr>
        <p:spPr>
          <a:xfrm>
            <a:off x="395325" y="1767775"/>
            <a:ext cx="8433600" cy="31959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1500" u="sng">
                <a:solidFill>
                  <a:schemeClr val="hlink"/>
                </a:solidFill>
                <a:latin typeface="Arial"/>
                <a:ea typeface="Arial"/>
                <a:cs typeface="Arial"/>
                <a:sym typeface="Arial"/>
                <a:hlinkClick r:id="rId3"/>
              </a:rPr>
              <a:t>https://www.youtube.com/watch?v=MQcN5DtMT-0</a:t>
            </a:r>
            <a:endParaRPr sz="1500" u="sng">
              <a:solidFill>
                <a:srgbClr val="0000FF"/>
              </a:solidFill>
              <a:latin typeface="Arial"/>
              <a:ea typeface="Arial"/>
              <a:cs typeface="Arial"/>
              <a:sym typeface="Arial"/>
            </a:endParaRPr>
          </a:p>
          <a:p>
            <a:pPr marL="457200" lvl="0" indent="-342900" algn="l" rtl="0">
              <a:spcBef>
                <a:spcPts val="1600"/>
              </a:spcBef>
              <a:spcAft>
                <a:spcPts val="0"/>
              </a:spcAft>
              <a:buClr>
                <a:srgbClr val="222222"/>
              </a:buClr>
              <a:buSzPts val="1800"/>
              <a:buAutoNum type="arabicPeriod"/>
            </a:pPr>
            <a:r>
              <a:rPr lang="en">
                <a:solidFill>
                  <a:srgbClr val="222222"/>
                </a:solidFill>
              </a:rPr>
              <a:t>Why do you think Anano was treated well sometimes and poorly other times? </a:t>
            </a:r>
            <a:endParaRPr>
              <a:solidFill>
                <a:srgbClr val="222222"/>
              </a:solidFill>
            </a:endParaRPr>
          </a:p>
          <a:p>
            <a:pPr marL="457200" lvl="0" indent="-342900" algn="l" rtl="0">
              <a:spcBef>
                <a:spcPts val="0"/>
              </a:spcBef>
              <a:spcAft>
                <a:spcPts val="0"/>
              </a:spcAft>
              <a:buClr>
                <a:srgbClr val="222222"/>
              </a:buClr>
              <a:buSzPts val="1800"/>
              <a:buAutoNum type="arabicPeriod"/>
            </a:pPr>
            <a:r>
              <a:rPr lang="en">
                <a:solidFill>
                  <a:srgbClr val="222222"/>
                </a:solidFill>
              </a:rPr>
              <a:t>Have you ever felt that people didn’t notice your inner value? Why do you think this happened? </a:t>
            </a:r>
            <a:endParaRPr>
              <a:solidFill>
                <a:srgbClr val="222222"/>
              </a:solidFill>
            </a:endParaRPr>
          </a:p>
          <a:p>
            <a:pPr marL="457200" lvl="0" indent="-342900" algn="l" rtl="0">
              <a:spcBef>
                <a:spcPts val="0"/>
              </a:spcBef>
              <a:spcAft>
                <a:spcPts val="0"/>
              </a:spcAft>
              <a:buClr>
                <a:srgbClr val="222222"/>
              </a:buClr>
              <a:buSzPts val="1800"/>
              <a:buAutoNum type="arabicPeriod"/>
            </a:pPr>
            <a:r>
              <a:rPr lang="en">
                <a:solidFill>
                  <a:srgbClr val="222222"/>
                </a:solidFill>
              </a:rPr>
              <a:t>Is seeing other people’s dignity our own choice or does it depend on how other people behave or how they treat us?</a:t>
            </a:r>
            <a:endParaRPr>
              <a:solidFill>
                <a:srgbClr val="222222"/>
              </a:solidFill>
            </a:endParaRPr>
          </a:p>
          <a:p>
            <a:pPr marL="457200" lvl="0" indent="0" algn="l" rtl="0">
              <a:spcBef>
                <a:spcPts val="1600"/>
              </a:spcBef>
              <a:spcAft>
                <a:spcPts val="0"/>
              </a:spcAft>
              <a:buNone/>
            </a:pPr>
            <a:endParaRPr>
              <a:solidFill>
                <a:srgbClr val="222222"/>
              </a:solidFill>
            </a:endParaRPr>
          </a:p>
          <a:p>
            <a:pPr marL="457200" lvl="0" indent="0" algn="l" rtl="0">
              <a:spcBef>
                <a:spcPts val="1600"/>
              </a:spcBef>
              <a:spcAft>
                <a:spcPts val="0"/>
              </a:spcAft>
              <a:buNone/>
            </a:pPr>
            <a:endParaRPr>
              <a:solidFill>
                <a:srgbClr val="222222"/>
              </a:solidFill>
            </a:endParaRPr>
          </a:p>
          <a:p>
            <a:pPr marL="457200" lvl="0" indent="0" algn="l" rtl="0">
              <a:spcBef>
                <a:spcPts val="1600"/>
              </a:spcBef>
              <a:spcAft>
                <a:spcPts val="0"/>
              </a:spcAft>
              <a:buNone/>
            </a:pPr>
            <a:endParaRPr>
              <a:solidFill>
                <a:srgbClr val="222222"/>
              </a:solidFill>
            </a:endParaRPr>
          </a:p>
          <a:p>
            <a:pPr marL="457200" lvl="0" indent="0" algn="l" rtl="0">
              <a:spcBef>
                <a:spcPts val="1600"/>
              </a:spcBef>
              <a:spcAft>
                <a:spcPts val="0"/>
              </a:spcAft>
              <a:buNone/>
            </a:pPr>
            <a:endParaRPr sz="1100">
              <a:solidFill>
                <a:srgbClr val="222222"/>
              </a:solidFill>
              <a:latin typeface="Arial"/>
              <a:ea typeface="Arial"/>
              <a:cs typeface="Arial"/>
              <a:sym typeface="Arial"/>
            </a:endParaRPr>
          </a:p>
          <a:p>
            <a:pPr marL="0" lvl="0" indent="0" algn="l" rtl="0">
              <a:spcBef>
                <a:spcPts val="1600"/>
              </a:spcBef>
              <a:spcAft>
                <a:spcPts val="1600"/>
              </a:spcAft>
              <a:buNone/>
            </a:pPr>
            <a:endParaRPr sz="1100" u="sng">
              <a:solidFill>
                <a:srgbClr val="0000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  </a:t>
            </a:r>
            <a:endParaRPr/>
          </a:p>
        </p:txBody>
      </p:sp>
      <p:sp>
        <p:nvSpPr>
          <p:cNvPr id="95" name="Google Shape;95;p18"/>
          <p:cNvSpPr txBox="1">
            <a:spLocks noGrp="1"/>
          </p:cNvSpPr>
          <p:nvPr>
            <p:ph type="body" idx="1"/>
          </p:nvPr>
        </p:nvSpPr>
        <p:spPr>
          <a:xfrm>
            <a:off x="332075" y="349550"/>
            <a:ext cx="5720400" cy="4244700"/>
          </a:xfrm>
          <a:prstGeom prst="rect">
            <a:avLst/>
          </a:prstGeom>
        </p:spPr>
        <p:txBody>
          <a:bodyPr spcFirstLastPara="1" wrap="square" lIns="91425" tIns="91425" rIns="91425" bIns="91425" anchor="ctr" anchorCtr="0">
            <a:noAutofit/>
          </a:bodyPr>
          <a:lstStyle/>
          <a:p>
            <a:pPr marL="127000" lvl="0" indent="0" algn="l" rtl="0">
              <a:spcBef>
                <a:spcPts val="0"/>
              </a:spcBef>
              <a:spcAft>
                <a:spcPts val="0"/>
              </a:spcAft>
              <a:buClr>
                <a:srgbClr val="000000"/>
              </a:buClr>
              <a:buSzPts val="1600"/>
            </a:pPr>
            <a:r>
              <a:rPr lang="en" sz="1600" dirty="0">
                <a:solidFill>
                  <a:srgbClr val="000000"/>
                </a:solidFill>
              </a:rPr>
              <a:t>- What do you think are some barriers that make it difficult for us to see dignity in everyone?</a:t>
            </a:r>
          </a:p>
          <a:p>
            <a:pPr marL="127000" lvl="0" indent="0" algn="l" rtl="0">
              <a:spcBef>
                <a:spcPts val="0"/>
              </a:spcBef>
              <a:spcAft>
                <a:spcPts val="0"/>
              </a:spcAft>
              <a:buClr>
                <a:srgbClr val="000000"/>
              </a:buClr>
              <a:buSzPts val="1600"/>
            </a:pPr>
            <a:endParaRPr lang="en" sz="1600" dirty="0">
              <a:solidFill>
                <a:srgbClr val="000000"/>
              </a:solidFill>
            </a:endParaRPr>
          </a:p>
          <a:p>
            <a:pPr marL="127000" lvl="0" indent="0" algn="l" rtl="0">
              <a:spcBef>
                <a:spcPts val="0"/>
              </a:spcBef>
              <a:spcAft>
                <a:spcPts val="0"/>
              </a:spcAft>
              <a:buClr>
                <a:srgbClr val="000000"/>
              </a:buClr>
              <a:buSzPts val="1600"/>
            </a:pPr>
            <a:endParaRPr lang="en" sz="1600" dirty="0">
              <a:solidFill>
                <a:srgbClr val="000000"/>
              </a:solidFill>
            </a:endParaRPr>
          </a:p>
          <a:p>
            <a:pPr marL="127000" lvl="0" indent="0" algn="l" rtl="0">
              <a:spcBef>
                <a:spcPts val="0"/>
              </a:spcBef>
              <a:spcAft>
                <a:spcPts val="0"/>
              </a:spcAft>
              <a:buClr>
                <a:srgbClr val="000000"/>
              </a:buClr>
              <a:buSzPts val="1600"/>
            </a:pPr>
            <a:r>
              <a:rPr lang="en" sz="1600" dirty="0">
                <a:solidFill>
                  <a:srgbClr val="000000"/>
                </a:solidFill>
              </a:rPr>
              <a:t>- What do you think would help us see dignity in everyone?</a:t>
            </a:r>
            <a:endParaRPr sz="1600" dirty="0">
              <a:solidFill>
                <a:srgbClr val="000000"/>
              </a:solidFill>
            </a:endParaRPr>
          </a:p>
        </p:txBody>
      </p:sp>
      <p:pic>
        <p:nvPicPr>
          <p:cNvPr id="96" name="Google Shape;96;p18"/>
          <p:cNvPicPr preferRelativeResize="0"/>
          <p:nvPr/>
        </p:nvPicPr>
        <p:blipFill>
          <a:blip r:embed="rId3">
            <a:alphaModFix/>
          </a:blip>
          <a:stretch>
            <a:fillRect/>
          </a:stretch>
        </p:blipFill>
        <p:spPr>
          <a:xfrm>
            <a:off x="6232125" y="1018725"/>
            <a:ext cx="2911874" cy="3575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Google Shape;101;p19"/>
          <p:cNvSpPr txBox="1">
            <a:spLocks noGrp="1"/>
          </p:cNvSpPr>
          <p:nvPr>
            <p:ph type="title" idx="4294967295"/>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Game: hangman</a:t>
            </a:r>
            <a:endParaRPr/>
          </a:p>
        </p:txBody>
      </p:sp>
      <p:sp>
        <p:nvSpPr>
          <p:cNvPr id="102" name="Google Shape;102;p19"/>
          <p:cNvSpPr txBox="1">
            <a:spLocks noGrp="1"/>
          </p:cNvSpPr>
          <p:nvPr>
            <p:ph type="body" idx="4294967295"/>
          </p:nvPr>
        </p:nvSpPr>
        <p:spPr>
          <a:xfrm>
            <a:off x="4939500" y="724200"/>
            <a:ext cx="3837000" cy="3695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1600"/>
              </a:spcAft>
              <a:buSzPts val="1800"/>
              <a:buChar char="●"/>
            </a:pPr>
            <a:r>
              <a:rPr lang="en"/>
              <a:t>                      Hangman</a:t>
            </a:r>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378</Words>
  <Application>Microsoft Office PowerPoint</Application>
  <PresentationFormat>On-screen Show (16:9)</PresentationFormat>
  <Paragraphs>36</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Roboto</vt:lpstr>
      <vt:lpstr>Arial</vt:lpstr>
      <vt:lpstr>Average</vt:lpstr>
      <vt:lpstr>Material</vt:lpstr>
      <vt:lpstr>PowerPoint Presentation</vt:lpstr>
      <vt:lpstr>PowerPoint Presentation</vt:lpstr>
      <vt:lpstr>Dignity  What do you think it means?    </vt:lpstr>
      <vt:lpstr>Human Dignity</vt:lpstr>
      <vt:lpstr>PowerPoint Presentation</vt:lpstr>
      <vt:lpstr>  </vt:lpstr>
      <vt:lpstr>Game: hangman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Jalali</dc:creator>
  <cp:lastModifiedBy>Martha Jalali</cp:lastModifiedBy>
  <cp:revision>2</cp:revision>
  <dcterms:modified xsi:type="dcterms:W3CDTF">2020-07-20T18:16:35Z</dcterms:modified>
</cp:coreProperties>
</file>