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veat"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0" autoAdjust="0"/>
  </p:normalViewPr>
  <p:slideViewPr>
    <p:cSldViewPr snapToGrid="0">
      <p:cViewPr varScale="1">
        <p:scale>
          <a:sx n="101" d="100"/>
          <a:sy n="101" d="100"/>
        </p:scale>
        <p:origin x="110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adibrabbani@gmail.com"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facebook.com/Just-Art-Social-Justice-Initiative-111333570610274/?view_public_for=111333570610274"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e730164a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e730164a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b4582af3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b4582af3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a:t>
            </a:r>
            <a:r>
              <a:rPr lang="en"/>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b4582af3f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b4582af3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bd87788b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bd87788b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e730164a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e730164a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t>Memorize and discuss the meaning of this quote with your family. </a:t>
            </a:r>
            <a:endParaRPr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bd846d73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bd846d7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the children to take a picture of their artwork and email it to </a:t>
            </a:r>
            <a:r>
              <a:rPr lang="en" u="sng">
                <a:solidFill>
                  <a:schemeClr val="hlink"/>
                </a:solidFill>
                <a:hlinkClick r:id="rId3"/>
              </a:rPr>
              <a:t>adibrabbani@gmail.com</a:t>
            </a:r>
            <a:r>
              <a:rPr lang="en"/>
              <a:t>  so you can post it on the Facebook page </a:t>
            </a:r>
            <a:r>
              <a:rPr lang="en" u="sng">
                <a:solidFill>
                  <a:schemeClr val="hlink"/>
                </a:solidFill>
                <a:hlinkClick r:id="rId4"/>
              </a:rPr>
              <a:t>Just Art </a:t>
            </a:r>
            <a:endParaRPr/>
          </a:p>
          <a:p>
            <a:pPr marL="0" lvl="0" indent="0" algn="l" rtl="0">
              <a:spcBef>
                <a:spcPts val="0"/>
              </a:spcBef>
              <a:spcAft>
                <a:spcPts val="0"/>
              </a:spcAft>
              <a:buNone/>
            </a:pPr>
            <a:endParaRPr/>
          </a:p>
          <a:p>
            <a:pPr marL="0" lvl="0" indent="0" algn="l" rtl="0">
              <a:spcBef>
                <a:spcPts val="0"/>
              </a:spcBef>
              <a:spcAft>
                <a:spcPts val="0"/>
              </a:spcAft>
              <a:buNone/>
            </a:pPr>
            <a:r>
              <a:rPr lang="en"/>
              <a:t>Along with  your picture, let us know the size of your work, title and material used. </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e730164a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e730164a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MAIN ROOM – Children’s responses</a:t>
            </a: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bd87788b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bd87788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 - Charlie</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MAIN ROOM</a:t>
            </a:r>
            <a:r>
              <a:rPr lang="en"/>
              <a:t> - ADIB, Nitya and Charlie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b4582af3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b4582af3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Breakout Room</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b4582af3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b4582af3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cac1a585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cac1a585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 -  Clara</a:t>
            </a:r>
            <a:r>
              <a:rPr lang="en" b="1">
                <a:solidFill>
                  <a:schemeClr val="dk1"/>
                </a:solidFill>
              </a:rPr>
              <a:t> -</a:t>
            </a:r>
            <a:r>
              <a:rPr lang="en" sz="1300" b="1">
                <a:solidFill>
                  <a:schemeClr val="dk1"/>
                </a:solidFill>
              </a:rPr>
              <a:t> create a story to show what would humility look like in these situations. </a:t>
            </a:r>
            <a:endParaRPr sz="1300"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e730164a7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e730164a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 - Children’s response</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cac1a585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cac1a585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BREAKOUT ROOM - Children’s response</a:t>
            </a:r>
            <a:endParaRPr sz="1300"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endParaRPr sz="2200"/>
          </a:p>
          <a:p>
            <a:pPr marL="0" lvl="0" indent="0" algn="l" rtl="0">
              <a:spcBef>
                <a:spcPts val="0"/>
              </a:spcBef>
              <a:spcAft>
                <a:spcPts val="0"/>
              </a:spcAft>
              <a:buNone/>
            </a:pPr>
            <a:endParaRPr sz="2600"/>
          </a:p>
          <a:p>
            <a:pPr marL="0" lvl="0" indent="0" algn="l" rtl="0">
              <a:spcBef>
                <a:spcPts val="0"/>
              </a:spcBef>
              <a:spcAft>
                <a:spcPts val="0"/>
              </a:spcAft>
              <a:buNone/>
            </a:pPr>
            <a:endParaRPr sz="2600"/>
          </a:p>
          <a:p>
            <a:pPr marL="0" lvl="0" indent="0" algn="ctr" rtl="0">
              <a:spcBef>
                <a:spcPts val="0"/>
              </a:spcBef>
              <a:spcAft>
                <a:spcPts val="0"/>
              </a:spcAft>
              <a:buNone/>
            </a:pPr>
            <a:endParaRPr sz="2600"/>
          </a:p>
          <a:p>
            <a:pPr marL="0" lvl="0" indent="0" algn="ctr" rtl="0">
              <a:spcBef>
                <a:spcPts val="0"/>
              </a:spcBef>
              <a:spcAft>
                <a:spcPts val="0"/>
              </a:spcAft>
              <a:buNone/>
            </a:pPr>
            <a:endParaRPr sz="2600"/>
          </a:p>
          <a:p>
            <a:pPr marL="0" lvl="0" indent="0" algn="l" rtl="0">
              <a:spcBef>
                <a:spcPts val="0"/>
              </a:spcBef>
              <a:spcAft>
                <a:spcPts val="0"/>
              </a:spcAft>
              <a:buNone/>
            </a:pPr>
            <a:endParaRPr sz="2500"/>
          </a:p>
          <a:p>
            <a:pPr marL="0" lvl="0" indent="0" algn="l" rtl="0">
              <a:spcBef>
                <a:spcPts val="0"/>
              </a:spcBef>
              <a:spcAft>
                <a:spcPts val="0"/>
              </a:spcAft>
              <a:buNone/>
            </a:pPr>
            <a:endParaRPr sz="4300"/>
          </a:p>
          <a:p>
            <a:pPr marL="0" lvl="0" indent="0" algn="l" rtl="0">
              <a:spcBef>
                <a:spcPts val="0"/>
              </a:spcBef>
              <a:spcAft>
                <a:spcPts val="0"/>
              </a:spcAft>
              <a:buNone/>
            </a:pPr>
            <a:endParaRPr sz="4300"/>
          </a:p>
        </p:txBody>
      </p:sp>
      <p:sp>
        <p:nvSpPr>
          <p:cNvPr id="55" name="Google Shape;55;p13"/>
          <p:cNvSpPr txBox="1">
            <a:spLocks noGrp="1"/>
          </p:cNvSpPr>
          <p:nvPr>
            <p:ph type="body" idx="4294967295"/>
          </p:nvPr>
        </p:nvSpPr>
        <p:spPr>
          <a:xfrm>
            <a:off x="186975" y="299625"/>
            <a:ext cx="8382000" cy="4564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endParaRPr sz="2600" b="1">
              <a:solidFill>
                <a:srgbClr val="000000"/>
              </a:solidFill>
            </a:endParaRPr>
          </a:p>
          <a:p>
            <a:pPr marL="0" lvl="0" indent="0" algn="ctr" rtl="0">
              <a:lnSpc>
                <a:spcPct val="100000"/>
              </a:lnSpc>
              <a:spcBef>
                <a:spcPts val="0"/>
              </a:spcBef>
              <a:spcAft>
                <a:spcPts val="0"/>
              </a:spcAft>
              <a:buNone/>
            </a:pPr>
            <a:r>
              <a:rPr lang="en" sz="2600" b="1">
                <a:solidFill>
                  <a:srgbClr val="000000"/>
                </a:solidFill>
                <a:highlight>
                  <a:srgbClr val="C9DAF8"/>
                </a:highlight>
              </a:rPr>
              <a:t>Find out from your friend:</a:t>
            </a:r>
            <a:endParaRPr sz="2600" b="1">
              <a:solidFill>
                <a:srgbClr val="000000"/>
              </a:solidFill>
              <a:highlight>
                <a:srgbClr val="C9DAF8"/>
              </a:highlight>
            </a:endParaRPr>
          </a:p>
          <a:p>
            <a:pPr marL="0" lvl="0" indent="0" algn="ctr" rtl="0">
              <a:lnSpc>
                <a:spcPct val="100000"/>
              </a:lnSpc>
              <a:spcBef>
                <a:spcPts val="0"/>
              </a:spcBef>
              <a:spcAft>
                <a:spcPts val="0"/>
              </a:spcAft>
              <a:buNone/>
            </a:pPr>
            <a:endParaRPr sz="2600" b="1">
              <a:solidFill>
                <a:srgbClr val="000000"/>
              </a:solidFill>
            </a:endParaRPr>
          </a:p>
          <a:p>
            <a:pPr marL="0" lvl="0" indent="0" algn="ctr" rtl="0">
              <a:lnSpc>
                <a:spcPct val="100000"/>
              </a:lnSpc>
              <a:spcBef>
                <a:spcPts val="0"/>
              </a:spcBef>
              <a:spcAft>
                <a:spcPts val="0"/>
              </a:spcAft>
              <a:buNone/>
            </a:pPr>
            <a:endParaRPr sz="2600" b="1">
              <a:solidFill>
                <a:srgbClr val="000000"/>
              </a:solidFill>
            </a:endParaRPr>
          </a:p>
          <a:p>
            <a:pPr marL="0" lvl="0" indent="0" algn="ctr" rtl="0">
              <a:lnSpc>
                <a:spcPct val="100000"/>
              </a:lnSpc>
              <a:spcBef>
                <a:spcPts val="0"/>
              </a:spcBef>
              <a:spcAft>
                <a:spcPts val="0"/>
              </a:spcAft>
              <a:buNone/>
            </a:pPr>
            <a:endParaRPr sz="2600" b="1">
              <a:solidFill>
                <a:srgbClr val="000000"/>
              </a:solidFill>
            </a:endParaRPr>
          </a:p>
          <a:p>
            <a:pPr marL="0" lvl="0" indent="0" algn="ctr" rtl="0">
              <a:lnSpc>
                <a:spcPct val="100000"/>
              </a:lnSpc>
              <a:spcBef>
                <a:spcPts val="0"/>
              </a:spcBef>
              <a:spcAft>
                <a:spcPts val="0"/>
              </a:spcAft>
              <a:buNone/>
            </a:pPr>
            <a:endParaRPr sz="2600" b="1">
              <a:solidFill>
                <a:srgbClr val="000000"/>
              </a:solidFill>
            </a:endParaRPr>
          </a:p>
          <a:p>
            <a:pPr marL="457200" lvl="0" indent="0" algn="ctr" rtl="0">
              <a:lnSpc>
                <a:spcPct val="100000"/>
              </a:lnSpc>
              <a:spcBef>
                <a:spcPts val="0"/>
              </a:spcBef>
              <a:spcAft>
                <a:spcPts val="0"/>
              </a:spcAft>
              <a:buNone/>
            </a:pPr>
            <a:endParaRPr sz="2600" b="1">
              <a:solidFill>
                <a:srgbClr val="000000"/>
              </a:solidFill>
              <a:highlight>
                <a:srgbClr val="C9DAF8"/>
              </a:highlight>
            </a:endParaRPr>
          </a:p>
          <a:p>
            <a:pPr marL="457200" lvl="0" indent="-393700" algn="ctr" rtl="0">
              <a:lnSpc>
                <a:spcPct val="100000"/>
              </a:lnSpc>
              <a:spcBef>
                <a:spcPts val="0"/>
              </a:spcBef>
              <a:spcAft>
                <a:spcPts val="0"/>
              </a:spcAft>
              <a:buClr>
                <a:srgbClr val="000000"/>
              </a:buClr>
              <a:buSzPts val="2600"/>
              <a:buChar char="-"/>
            </a:pPr>
            <a:r>
              <a:rPr lang="en" sz="2600" b="1">
                <a:solidFill>
                  <a:srgbClr val="000000"/>
                </a:solidFill>
                <a:highlight>
                  <a:srgbClr val="C9DAF8"/>
                </a:highlight>
              </a:rPr>
              <a:t>What is their favorite food</a:t>
            </a:r>
            <a:endParaRPr sz="2600" b="1">
              <a:solidFill>
                <a:srgbClr val="000000"/>
              </a:solidFill>
              <a:highlight>
                <a:srgbClr val="C9DAF8"/>
              </a:highlight>
            </a:endParaRPr>
          </a:p>
          <a:p>
            <a:pPr marL="457200" lvl="0" indent="-387350" algn="ctr" rtl="0">
              <a:lnSpc>
                <a:spcPct val="100000"/>
              </a:lnSpc>
              <a:spcBef>
                <a:spcPts val="0"/>
              </a:spcBef>
              <a:spcAft>
                <a:spcPts val="0"/>
              </a:spcAft>
              <a:buClr>
                <a:srgbClr val="000000"/>
              </a:buClr>
              <a:buSzPts val="2500"/>
              <a:buChar char="-"/>
            </a:pPr>
            <a:r>
              <a:rPr lang="en" sz="2500" b="1">
                <a:solidFill>
                  <a:srgbClr val="000000"/>
                </a:solidFill>
                <a:highlight>
                  <a:srgbClr val="C9DAF8"/>
                </a:highlight>
              </a:rPr>
              <a:t>One of their favorite stories or books</a:t>
            </a:r>
            <a:endParaRPr sz="2600" b="1">
              <a:solidFill>
                <a:srgbClr val="000000"/>
              </a:solidFill>
              <a:highlight>
                <a:srgbClr val="C9DAF8"/>
              </a:highlight>
            </a:endParaRPr>
          </a:p>
          <a:p>
            <a:pPr marL="457200" lvl="0" indent="-381000" algn="ctr" rtl="0">
              <a:lnSpc>
                <a:spcPct val="100000"/>
              </a:lnSpc>
              <a:spcBef>
                <a:spcPts val="0"/>
              </a:spcBef>
              <a:spcAft>
                <a:spcPts val="0"/>
              </a:spcAft>
              <a:buClr>
                <a:srgbClr val="000000"/>
              </a:buClr>
              <a:buSzPts val="2400"/>
              <a:buChar char="-"/>
            </a:pPr>
            <a:r>
              <a:rPr lang="en" sz="2400" b="1">
                <a:solidFill>
                  <a:srgbClr val="000000"/>
                </a:solidFill>
                <a:highlight>
                  <a:srgbClr val="C9DAF8"/>
                </a:highlight>
              </a:rPr>
              <a:t>What makes them happy or sad</a:t>
            </a:r>
            <a:endParaRPr sz="2400" b="1">
              <a:solidFill>
                <a:srgbClr val="000000"/>
              </a:solidFill>
              <a:highlight>
                <a:srgbClr val="C9DAF8"/>
              </a:highlight>
            </a:endParaRPr>
          </a:p>
          <a:p>
            <a:pPr marL="457200" lvl="0" indent="-381000" algn="ctr" rtl="0">
              <a:lnSpc>
                <a:spcPct val="100000"/>
              </a:lnSpc>
              <a:spcBef>
                <a:spcPts val="0"/>
              </a:spcBef>
              <a:spcAft>
                <a:spcPts val="0"/>
              </a:spcAft>
              <a:buClr>
                <a:srgbClr val="000000"/>
              </a:buClr>
              <a:buSzPts val="2400"/>
              <a:buChar char="-"/>
            </a:pPr>
            <a:r>
              <a:rPr lang="en" sz="2400" b="1">
                <a:solidFill>
                  <a:srgbClr val="000000"/>
                </a:solidFill>
                <a:highlight>
                  <a:srgbClr val="C9DAF8"/>
                </a:highlight>
              </a:rPr>
              <a:t>What they like to study and learn about </a:t>
            </a:r>
            <a:endParaRPr sz="2400" b="1">
              <a:solidFill>
                <a:srgbClr val="000000"/>
              </a:solidFill>
              <a:highlight>
                <a:srgbClr val="C9DAF8"/>
              </a:highlight>
            </a:endParaRPr>
          </a:p>
          <a:p>
            <a:pPr marL="0" lvl="0" indent="0" algn="ctr" rtl="0">
              <a:lnSpc>
                <a:spcPct val="100000"/>
              </a:lnSpc>
              <a:spcBef>
                <a:spcPts val="0"/>
              </a:spcBef>
              <a:spcAft>
                <a:spcPts val="0"/>
              </a:spcAft>
              <a:buNone/>
            </a:pPr>
            <a:endParaRPr sz="1900">
              <a:solidFill>
                <a:schemeClr val="lt1"/>
              </a:solidFill>
            </a:endParaRPr>
          </a:p>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311700" y="222225"/>
            <a:ext cx="8663400" cy="464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100" b="1">
                <a:solidFill>
                  <a:srgbClr val="000000"/>
                </a:solidFill>
              </a:rPr>
              <a:t>Why do you think we need humility to:  </a:t>
            </a:r>
            <a:endParaRPr sz="3100" b="1">
              <a:solidFill>
                <a:srgbClr val="000000"/>
              </a:solidFill>
            </a:endParaRPr>
          </a:p>
          <a:p>
            <a:pPr marL="0" lvl="0" indent="0" algn="l" rtl="0">
              <a:spcBef>
                <a:spcPts val="0"/>
              </a:spcBef>
              <a:spcAft>
                <a:spcPts val="0"/>
              </a:spcAft>
              <a:buNone/>
            </a:pPr>
            <a:endParaRPr b="1" u="sng">
              <a:solidFill>
                <a:srgbClr val="000000"/>
              </a:solidFill>
            </a:endParaRPr>
          </a:p>
          <a:p>
            <a:pPr marL="457200" lvl="0" indent="-425450" algn="ctr" rtl="0">
              <a:spcBef>
                <a:spcPts val="0"/>
              </a:spcBef>
              <a:spcAft>
                <a:spcPts val="0"/>
              </a:spcAft>
              <a:buClr>
                <a:srgbClr val="000000"/>
              </a:buClr>
              <a:buSzPts val="3100"/>
              <a:buChar char="-"/>
            </a:pPr>
            <a:r>
              <a:rPr lang="en" sz="3100" b="1">
                <a:solidFill>
                  <a:srgbClr val="000000"/>
                </a:solidFill>
              </a:rPr>
              <a:t>See </a:t>
            </a:r>
            <a:r>
              <a:rPr lang="en" sz="3100" b="1" u="sng">
                <a:solidFill>
                  <a:srgbClr val="000000"/>
                </a:solidFill>
              </a:rPr>
              <a:t>dignity</a:t>
            </a:r>
            <a:r>
              <a:rPr lang="en" sz="3100" b="1">
                <a:solidFill>
                  <a:srgbClr val="000000"/>
                </a:solidFill>
              </a:rPr>
              <a:t> in </a:t>
            </a:r>
            <a:r>
              <a:rPr lang="en" sz="3100" b="1" i="1">
                <a:solidFill>
                  <a:srgbClr val="000000"/>
                </a:solidFill>
              </a:rPr>
              <a:t>everyone</a:t>
            </a:r>
            <a:r>
              <a:rPr lang="en" sz="3100" b="1">
                <a:solidFill>
                  <a:srgbClr val="000000"/>
                </a:solidFill>
              </a:rPr>
              <a:t>?</a:t>
            </a:r>
            <a:endParaRPr sz="3100" b="1">
              <a:solidFill>
                <a:srgbClr val="000000"/>
              </a:solidFill>
            </a:endParaRPr>
          </a:p>
          <a:p>
            <a:pPr marL="0" lvl="0" indent="0" algn="ctr" rtl="0">
              <a:spcBef>
                <a:spcPts val="0"/>
              </a:spcBef>
              <a:spcAft>
                <a:spcPts val="0"/>
              </a:spcAft>
              <a:buNone/>
            </a:pPr>
            <a:endParaRPr sz="3100" b="1">
              <a:solidFill>
                <a:schemeClr val="lt1"/>
              </a:solidFill>
            </a:endParaRPr>
          </a:p>
          <a:p>
            <a:pPr marL="457200" lvl="0" indent="-425450" algn="ctr" rtl="0">
              <a:spcBef>
                <a:spcPts val="0"/>
              </a:spcBef>
              <a:spcAft>
                <a:spcPts val="0"/>
              </a:spcAft>
              <a:buClr>
                <a:srgbClr val="000000"/>
              </a:buClr>
              <a:buSzPts val="3100"/>
              <a:buChar char="-"/>
            </a:pPr>
            <a:r>
              <a:rPr lang="en" sz="3100" b="1">
                <a:solidFill>
                  <a:srgbClr val="000000"/>
                </a:solidFill>
              </a:rPr>
              <a:t>To treat people with </a:t>
            </a:r>
            <a:r>
              <a:rPr lang="en" sz="3100" b="1" u="sng">
                <a:solidFill>
                  <a:srgbClr val="000000"/>
                </a:solidFill>
              </a:rPr>
              <a:t>fairness</a:t>
            </a:r>
            <a:r>
              <a:rPr lang="en" sz="3100" b="1">
                <a:solidFill>
                  <a:srgbClr val="000000"/>
                </a:solidFill>
              </a:rPr>
              <a:t>?</a:t>
            </a:r>
            <a:endParaRPr sz="3100" b="1">
              <a:solidFill>
                <a:srgbClr val="000000"/>
              </a:solidFill>
            </a:endParaRPr>
          </a:p>
          <a:p>
            <a:pPr marL="0" lvl="0" indent="0" algn="ctr" rtl="0">
              <a:spcBef>
                <a:spcPts val="0"/>
              </a:spcBef>
              <a:spcAft>
                <a:spcPts val="0"/>
              </a:spcAft>
              <a:buNone/>
            </a:pPr>
            <a:endParaRPr sz="3100" b="1">
              <a:solidFill>
                <a:schemeClr val="lt1"/>
              </a:solidFill>
            </a:endParaRPr>
          </a:p>
          <a:p>
            <a:pPr marL="457200" lvl="0" indent="-425450" algn="ctr" rtl="0">
              <a:spcBef>
                <a:spcPts val="0"/>
              </a:spcBef>
              <a:spcAft>
                <a:spcPts val="0"/>
              </a:spcAft>
              <a:buClr>
                <a:schemeClr val="lt1"/>
              </a:buClr>
              <a:buSzPts val="3100"/>
              <a:buChar char="-"/>
            </a:pPr>
            <a:r>
              <a:rPr lang="en" sz="3100" b="1">
                <a:solidFill>
                  <a:schemeClr val="lt1"/>
                </a:solidFill>
              </a:rPr>
              <a:t>To experience </a:t>
            </a:r>
            <a:r>
              <a:rPr lang="en" sz="3100" b="1" u="sng">
                <a:solidFill>
                  <a:schemeClr val="lt1"/>
                </a:solidFill>
              </a:rPr>
              <a:t>oneness</a:t>
            </a:r>
            <a:r>
              <a:rPr lang="en" sz="3100" b="1">
                <a:solidFill>
                  <a:schemeClr val="lt1"/>
                </a:solidFill>
              </a:rPr>
              <a:t>?</a:t>
            </a:r>
            <a:endParaRPr sz="3100" b="1">
              <a:solidFill>
                <a:schemeClr val="lt1"/>
              </a:solidFill>
            </a:endParaRPr>
          </a:p>
          <a:p>
            <a:pPr marL="0" lvl="0" indent="0" algn="ctr" rtl="0">
              <a:spcBef>
                <a:spcPts val="0"/>
              </a:spcBef>
              <a:spcAft>
                <a:spcPts val="0"/>
              </a:spcAft>
              <a:buNone/>
            </a:pPr>
            <a:endParaRPr sz="3100" b="1">
              <a:solidFill>
                <a:schemeClr val="lt1"/>
              </a:solidFill>
            </a:endParaRPr>
          </a:p>
          <a:p>
            <a:pPr marL="457200" lvl="0" indent="-425450" algn="ctr" rtl="0">
              <a:spcBef>
                <a:spcPts val="0"/>
              </a:spcBef>
              <a:spcAft>
                <a:spcPts val="0"/>
              </a:spcAft>
              <a:buClr>
                <a:schemeClr val="lt1"/>
              </a:buClr>
              <a:buSzPts val="3100"/>
              <a:buChar char="-"/>
            </a:pPr>
            <a:r>
              <a:rPr lang="en" sz="3100" b="1">
                <a:solidFill>
                  <a:schemeClr val="lt1"/>
                </a:solidFill>
              </a:rPr>
              <a:t>To practice </a:t>
            </a:r>
            <a:r>
              <a:rPr lang="en" sz="3100" b="1" u="sng">
                <a:solidFill>
                  <a:schemeClr val="lt1"/>
                </a:solidFill>
              </a:rPr>
              <a:t>detachment</a:t>
            </a:r>
            <a:r>
              <a:rPr lang="en" sz="3100" b="1">
                <a:solidFill>
                  <a:schemeClr val="lt1"/>
                </a:solidFill>
              </a:rPr>
              <a:t>? </a:t>
            </a:r>
            <a:endParaRPr sz="3100" b="1">
              <a:solidFill>
                <a:schemeClr val="lt1"/>
              </a:solidFill>
            </a:endParaRPr>
          </a:p>
          <a:p>
            <a:pPr marL="0" lvl="0" indent="0" algn="l" rtl="0">
              <a:spcBef>
                <a:spcPts val="0"/>
              </a:spcBef>
              <a:spcAft>
                <a:spcPts val="0"/>
              </a:spcAft>
              <a:buNone/>
            </a:pPr>
            <a:endParaRPr b="1"/>
          </a:p>
          <a:p>
            <a:pPr marL="0" lvl="0" indent="0" algn="l" rtl="0">
              <a:spcBef>
                <a:spcPts val="0"/>
              </a:spcBef>
              <a:spcAft>
                <a:spcPts val="0"/>
              </a:spcAft>
              <a:buNone/>
            </a:pPr>
            <a:r>
              <a:rPr lang="en"/>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3"/>
          <p:cNvSpPr txBox="1"/>
          <p:nvPr/>
        </p:nvSpPr>
        <p:spPr>
          <a:xfrm>
            <a:off x="978750" y="1148550"/>
            <a:ext cx="7330800" cy="40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700" b="1">
                <a:solidFill>
                  <a:schemeClr val="lt1"/>
                </a:solidFill>
              </a:rPr>
              <a:t>How can you practice humility at home? </a:t>
            </a:r>
            <a:endParaRPr sz="2700" b="1">
              <a:solidFill>
                <a:schemeClr val="lt1"/>
              </a:solidFill>
            </a:endParaRPr>
          </a:p>
          <a:p>
            <a:pPr marL="0" lvl="0" indent="0" algn="l" rtl="0">
              <a:spcBef>
                <a:spcPts val="0"/>
              </a:spcBef>
              <a:spcAft>
                <a:spcPts val="0"/>
              </a:spcAft>
              <a:buNone/>
            </a:pPr>
            <a:endParaRPr sz="2700" b="1">
              <a:solidFill>
                <a:schemeClr val="lt1"/>
              </a:solidFill>
            </a:endParaRPr>
          </a:p>
          <a:p>
            <a:pPr marL="0" lvl="0" indent="0" algn="l" rtl="0">
              <a:spcBef>
                <a:spcPts val="0"/>
              </a:spcBef>
              <a:spcAft>
                <a:spcPts val="0"/>
              </a:spcAft>
              <a:buNone/>
            </a:pPr>
            <a:r>
              <a:rPr lang="en" sz="2700" b="1">
                <a:solidFill>
                  <a:schemeClr val="lt1"/>
                </a:solidFill>
              </a:rPr>
              <a:t>And with your friends? </a:t>
            </a:r>
            <a:endParaRPr sz="2700" b="1">
              <a:solidFill>
                <a:schemeClr val="lt1"/>
              </a:solidFill>
            </a:endParaRPr>
          </a:p>
          <a:p>
            <a:pPr marL="0" lvl="0" indent="0" algn="l" rtl="0">
              <a:spcBef>
                <a:spcPts val="0"/>
              </a:spcBef>
              <a:spcAft>
                <a:spcPts val="0"/>
              </a:spcAft>
              <a:buNone/>
            </a:pPr>
            <a:endParaRPr sz="2700" b="1">
              <a:solidFill>
                <a:schemeClr val="lt1"/>
              </a:solidFill>
            </a:endParaRPr>
          </a:p>
          <a:p>
            <a:pPr marL="0" lvl="0" indent="0" algn="l" rtl="0">
              <a:spcBef>
                <a:spcPts val="0"/>
              </a:spcBef>
              <a:spcAft>
                <a:spcPts val="0"/>
              </a:spcAft>
              <a:buNone/>
            </a:pPr>
            <a:r>
              <a:rPr lang="en" sz="2700" b="1">
                <a:solidFill>
                  <a:schemeClr val="lt1"/>
                </a:solidFill>
              </a:rPr>
              <a:t>What about practicing it with strangers?</a:t>
            </a:r>
            <a:endParaRPr sz="27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24"/>
          <p:cNvSpPr txBox="1">
            <a:spLocks noGrp="1"/>
          </p:cNvSpPr>
          <p:nvPr>
            <p:ph type="title"/>
          </p:nvPr>
        </p:nvSpPr>
        <p:spPr>
          <a:xfrm>
            <a:off x="311700" y="135400"/>
            <a:ext cx="8520600" cy="433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highlight>
                  <a:srgbClr val="FFFF00"/>
                </a:highlight>
              </a:rPr>
              <a:t>Treasure Hunt</a:t>
            </a:r>
            <a:endParaRPr sz="3200">
              <a:highlight>
                <a:srgbClr val="FFFF00"/>
              </a:highlight>
            </a:endParaRPr>
          </a:p>
          <a:p>
            <a:pPr marL="0" lvl="0" indent="0" algn="ctr" rtl="0">
              <a:spcBef>
                <a:spcPts val="0"/>
              </a:spcBef>
              <a:spcAft>
                <a:spcPts val="0"/>
              </a:spcAft>
              <a:buNone/>
            </a:pPr>
            <a:endParaRPr sz="3200">
              <a:highlight>
                <a:srgbClr val="FFFF00"/>
              </a:highlight>
            </a:endParaRPr>
          </a:p>
          <a:p>
            <a:pPr marL="0" lvl="0" indent="0" algn="ctr" rtl="0">
              <a:spcBef>
                <a:spcPts val="0"/>
              </a:spcBef>
              <a:spcAft>
                <a:spcPts val="0"/>
              </a:spcAft>
              <a:buClr>
                <a:schemeClr val="dk1"/>
              </a:buClr>
              <a:buSzPts val="1100"/>
              <a:buFont typeface="Arial"/>
              <a:buNone/>
            </a:pPr>
            <a:r>
              <a:rPr lang="en" sz="1700" b="1">
                <a:solidFill>
                  <a:srgbClr val="000000"/>
                </a:solidFill>
                <a:highlight>
                  <a:srgbClr val="FFFF00"/>
                </a:highlight>
              </a:rPr>
              <a:t>Find in your house any of the following items and bring them to the screen:</a:t>
            </a:r>
            <a:endParaRPr sz="1700" b="1">
              <a:solidFill>
                <a:srgbClr val="000000"/>
              </a:solidFill>
              <a:highlight>
                <a:srgbClr val="FFFF00"/>
              </a:highlight>
            </a:endParaRPr>
          </a:p>
          <a:p>
            <a:pPr marL="0" lvl="0" indent="0" algn="ctr" rtl="0">
              <a:spcBef>
                <a:spcPts val="0"/>
              </a:spcBef>
              <a:spcAft>
                <a:spcPts val="0"/>
              </a:spcAft>
              <a:buClr>
                <a:schemeClr val="dk1"/>
              </a:buClr>
              <a:buSzPts val="1100"/>
              <a:buFont typeface="Arial"/>
              <a:buNone/>
            </a:pPr>
            <a:endParaRPr sz="1700" b="1">
              <a:solidFill>
                <a:srgbClr val="000000"/>
              </a:solidFill>
              <a:highlight>
                <a:srgbClr val="FFFF00"/>
              </a:highlight>
            </a:endParaRPr>
          </a:p>
          <a:p>
            <a:pPr marL="457200" lvl="0" indent="0" algn="ctr" rtl="0">
              <a:spcBef>
                <a:spcPts val="0"/>
              </a:spcBef>
              <a:spcAft>
                <a:spcPts val="0"/>
              </a:spcAft>
              <a:buNone/>
            </a:pPr>
            <a:endParaRPr sz="1700" b="1">
              <a:solidFill>
                <a:srgbClr val="000000"/>
              </a:solidFill>
              <a:highlight>
                <a:srgbClr val="FFFF00"/>
              </a:highlight>
            </a:endParaRPr>
          </a:p>
          <a:p>
            <a:pPr marL="457200" lvl="0" indent="-336550" algn="ctr" rtl="0">
              <a:spcBef>
                <a:spcPts val="0"/>
              </a:spcBef>
              <a:spcAft>
                <a:spcPts val="0"/>
              </a:spcAft>
              <a:buClr>
                <a:srgbClr val="000000"/>
              </a:buClr>
              <a:buSzPts val="1700"/>
              <a:buAutoNum type="arabicPeriod"/>
            </a:pPr>
            <a:r>
              <a:rPr lang="en" sz="1700" b="1">
                <a:solidFill>
                  <a:srgbClr val="000000"/>
                </a:solidFill>
                <a:highlight>
                  <a:srgbClr val="FFFF00"/>
                </a:highlight>
              </a:rPr>
              <a:t>Something your parents made/created that required sacrifice</a:t>
            </a:r>
            <a:endParaRPr sz="1700" b="1">
              <a:solidFill>
                <a:srgbClr val="000000"/>
              </a:solidFill>
              <a:highlight>
                <a:srgbClr val="FFFF00"/>
              </a:highlight>
            </a:endParaRPr>
          </a:p>
          <a:p>
            <a:pPr marL="457200" lvl="0" indent="0" algn="ctr" rtl="0">
              <a:spcBef>
                <a:spcPts val="0"/>
              </a:spcBef>
              <a:spcAft>
                <a:spcPts val="0"/>
              </a:spcAft>
              <a:buNone/>
            </a:pPr>
            <a:r>
              <a:rPr lang="en" sz="1700" b="1">
                <a:solidFill>
                  <a:srgbClr val="000000"/>
                </a:solidFill>
                <a:highlight>
                  <a:srgbClr val="FFFF00"/>
                </a:highlight>
              </a:rPr>
              <a:t>  </a:t>
            </a:r>
            <a:endParaRPr sz="1700" b="1">
              <a:solidFill>
                <a:srgbClr val="000000"/>
              </a:solidFill>
              <a:highlight>
                <a:srgbClr val="FFFF00"/>
              </a:highlight>
            </a:endParaRPr>
          </a:p>
          <a:p>
            <a:pPr marL="457200" lvl="0" indent="-336550" algn="ctr" rtl="0">
              <a:spcBef>
                <a:spcPts val="0"/>
              </a:spcBef>
              <a:spcAft>
                <a:spcPts val="0"/>
              </a:spcAft>
              <a:buClr>
                <a:srgbClr val="000000"/>
              </a:buClr>
              <a:buSzPts val="1700"/>
              <a:buAutoNum type="arabicPeriod"/>
            </a:pPr>
            <a:r>
              <a:rPr lang="en" sz="1700" b="1">
                <a:solidFill>
                  <a:srgbClr val="000000"/>
                </a:solidFill>
                <a:highlight>
                  <a:srgbClr val="FFFF00"/>
                </a:highlight>
              </a:rPr>
              <a:t>Something you made/created that required sacrifice</a:t>
            </a:r>
            <a:endParaRPr sz="1700" b="1">
              <a:solidFill>
                <a:srgbClr val="000000"/>
              </a:solidFill>
              <a:highlight>
                <a:srgbClr val="FFFF00"/>
              </a:highlight>
            </a:endParaRPr>
          </a:p>
          <a:p>
            <a:pPr marL="457200" lvl="0" indent="0" algn="ctr" rtl="0">
              <a:spcBef>
                <a:spcPts val="0"/>
              </a:spcBef>
              <a:spcAft>
                <a:spcPts val="0"/>
              </a:spcAft>
              <a:buNone/>
            </a:pPr>
            <a:endParaRPr sz="1700" b="1">
              <a:solidFill>
                <a:srgbClr val="000000"/>
              </a:solidFill>
              <a:highlight>
                <a:srgbClr val="FFFF00"/>
              </a:highlight>
            </a:endParaRPr>
          </a:p>
          <a:p>
            <a:pPr marL="457200" lvl="0" indent="-336550" algn="ctr" rtl="0">
              <a:spcBef>
                <a:spcPts val="0"/>
              </a:spcBef>
              <a:spcAft>
                <a:spcPts val="0"/>
              </a:spcAft>
              <a:buClr>
                <a:srgbClr val="000000"/>
              </a:buClr>
              <a:buSzPts val="1700"/>
              <a:buAutoNum type="arabicPeriod"/>
            </a:pPr>
            <a:r>
              <a:rPr lang="en" sz="1700" b="1">
                <a:solidFill>
                  <a:srgbClr val="000000"/>
                </a:solidFill>
                <a:highlight>
                  <a:srgbClr val="FFFF00"/>
                </a:highlight>
              </a:rPr>
              <a:t>Something you love to share with your friends</a:t>
            </a:r>
            <a:endParaRPr sz="1700" b="1">
              <a:solidFill>
                <a:srgbClr val="000000"/>
              </a:solidFill>
              <a:highlight>
                <a:srgbClr val="FFFF00"/>
              </a:highlight>
            </a:endParaRPr>
          </a:p>
          <a:p>
            <a:pPr marL="457200" lvl="0" indent="0" algn="ctr" rtl="0">
              <a:spcBef>
                <a:spcPts val="0"/>
              </a:spcBef>
              <a:spcAft>
                <a:spcPts val="0"/>
              </a:spcAft>
              <a:buNone/>
            </a:pPr>
            <a:endParaRPr sz="1700" b="1">
              <a:solidFill>
                <a:srgbClr val="000000"/>
              </a:solidFill>
              <a:highlight>
                <a:srgbClr val="FFFF00"/>
              </a:highlight>
            </a:endParaRPr>
          </a:p>
          <a:p>
            <a:pPr marL="457200" lvl="0" indent="-336550" algn="ctr" rtl="0">
              <a:spcBef>
                <a:spcPts val="0"/>
              </a:spcBef>
              <a:spcAft>
                <a:spcPts val="0"/>
              </a:spcAft>
              <a:buClr>
                <a:srgbClr val="000000"/>
              </a:buClr>
              <a:buSzPts val="1700"/>
              <a:buAutoNum type="arabicPeriod"/>
            </a:pPr>
            <a:r>
              <a:rPr lang="en" sz="1700" b="1">
                <a:solidFill>
                  <a:srgbClr val="000000"/>
                </a:solidFill>
                <a:highlight>
                  <a:srgbClr val="FFFF00"/>
                </a:highlight>
              </a:rPr>
              <a:t>Something you would like to give away to make someone else happy</a:t>
            </a:r>
            <a:endParaRPr sz="1700" b="1">
              <a:solidFill>
                <a:srgbClr val="000000"/>
              </a:solidFill>
              <a:highlight>
                <a:srgbClr val="FFFF00"/>
              </a:highlight>
            </a:endParaRPr>
          </a:p>
          <a:p>
            <a:pPr marL="457200" lvl="0" indent="0" algn="ctr" rtl="0">
              <a:spcBef>
                <a:spcPts val="0"/>
              </a:spcBef>
              <a:spcAft>
                <a:spcPts val="0"/>
              </a:spcAft>
              <a:buNone/>
            </a:pPr>
            <a:r>
              <a:rPr lang="en" sz="1700" b="1">
                <a:solidFill>
                  <a:srgbClr val="000000"/>
                </a:solidFill>
                <a:highlight>
                  <a:srgbClr val="FFFF00"/>
                </a:highlight>
              </a:rPr>
              <a:t> </a:t>
            </a:r>
            <a:endParaRPr sz="1700" b="1">
              <a:solidFill>
                <a:srgbClr val="000000"/>
              </a:solidFill>
              <a:highlight>
                <a:srgbClr val="FFFF00"/>
              </a:highlight>
            </a:endParaRPr>
          </a:p>
          <a:p>
            <a:pPr marL="457200" lvl="0" indent="0" algn="ctr" rtl="0">
              <a:spcBef>
                <a:spcPts val="0"/>
              </a:spcBef>
              <a:spcAft>
                <a:spcPts val="0"/>
              </a:spcAft>
              <a:buNone/>
            </a:pPr>
            <a:endParaRPr sz="1700" b="1">
              <a:solidFill>
                <a:srgbClr val="000000"/>
              </a:solidFill>
              <a:highlight>
                <a:srgbClr val="FFFF00"/>
              </a:highlight>
            </a:endParaRPr>
          </a:p>
          <a:p>
            <a:pPr marL="0" lvl="0" indent="0" algn="ctr" rtl="0">
              <a:spcBef>
                <a:spcPts val="0"/>
              </a:spcBef>
              <a:spcAft>
                <a:spcPts val="0"/>
              </a:spcAft>
              <a:buNone/>
            </a:pPr>
            <a:endParaRPr sz="3500">
              <a:highlight>
                <a:srgbClr val="FFFF0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9"/>
        <p:cNvGrpSpPr/>
        <p:nvPr/>
      </p:nvGrpSpPr>
      <p:grpSpPr>
        <a:xfrm>
          <a:off x="0" y="0"/>
          <a:ext cx="0" cy="0"/>
          <a:chOff x="0" y="0"/>
          <a:chExt cx="0" cy="0"/>
        </a:xfrm>
      </p:grpSpPr>
      <p:pic>
        <p:nvPicPr>
          <p:cNvPr id="120" name="Google Shape;120;p25"/>
          <p:cNvPicPr preferRelativeResize="0"/>
          <p:nvPr/>
        </p:nvPicPr>
        <p:blipFill>
          <a:blip r:embed="rId3">
            <a:alphaModFix/>
          </a:blip>
          <a:stretch>
            <a:fillRect/>
          </a:stretch>
        </p:blipFill>
        <p:spPr>
          <a:xfrm>
            <a:off x="152400" y="152400"/>
            <a:ext cx="4366225" cy="4838700"/>
          </a:xfrm>
          <a:prstGeom prst="rect">
            <a:avLst/>
          </a:prstGeom>
          <a:noFill/>
          <a:ln>
            <a:noFill/>
          </a:ln>
        </p:spPr>
      </p:pic>
      <p:sp>
        <p:nvSpPr>
          <p:cNvPr id="121" name="Google Shape;121;p25"/>
          <p:cNvSpPr txBox="1"/>
          <p:nvPr/>
        </p:nvSpPr>
        <p:spPr>
          <a:xfrm>
            <a:off x="4616175" y="208925"/>
            <a:ext cx="4158300" cy="478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900" b="1">
              <a:solidFill>
                <a:srgbClr val="FF0000"/>
              </a:solidFill>
            </a:endParaRPr>
          </a:p>
          <a:p>
            <a:pPr marL="0" lvl="0" indent="0" algn="ctr" rtl="0">
              <a:spcBef>
                <a:spcPts val="0"/>
              </a:spcBef>
              <a:spcAft>
                <a:spcPts val="0"/>
              </a:spcAft>
              <a:buNone/>
            </a:pPr>
            <a:r>
              <a:rPr lang="en" sz="1900" b="1">
                <a:solidFill>
                  <a:srgbClr val="FF0000"/>
                </a:solidFill>
              </a:rPr>
              <a:t>“</a:t>
            </a:r>
            <a:r>
              <a:rPr lang="en" sz="2800" b="1">
                <a:solidFill>
                  <a:srgbClr val="CC0000"/>
                </a:solidFill>
              </a:rPr>
              <a:t>Behold the candle, how it gives its light. It weeps its life away drop by drop, to give its flame.”</a:t>
            </a:r>
            <a:endParaRPr sz="2800" b="1">
              <a:solidFill>
                <a:srgbClr val="CC0000"/>
              </a:solidFill>
            </a:endParaRPr>
          </a:p>
          <a:p>
            <a:pPr marL="0" lvl="0" indent="0" algn="ctr" rtl="0">
              <a:spcBef>
                <a:spcPts val="0"/>
              </a:spcBef>
              <a:spcAft>
                <a:spcPts val="0"/>
              </a:spcAft>
              <a:buNone/>
            </a:pPr>
            <a:endParaRPr sz="2800" b="1">
              <a:solidFill>
                <a:srgbClr val="CC0000"/>
              </a:solidFill>
            </a:endParaRPr>
          </a:p>
          <a:p>
            <a:pPr marL="0" lvl="0" indent="0" algn="ctr" rtl="0">
              <a:spcBef>
                <a:spcPts val="0"/>
              </a:spcBef>
              <a:spcAft>
                <a:spcPts val="0"/>
              </a:spcAft>
              <a:buNone/>
            </a:pPr>
            <a:r>
              <a:rPr lang="en" sz="2800" b="1">
                <a:solidFill>
                  <a:srgbClr val="CC0000"/>
                </a:solidFill>
              </a:rPr>
              <a:t>Abdu’l-Bahá</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11700" y="405050"/>
            <a:ext cx="8520600" cy="284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b="1"/>
              <a:t>Do a painting or drawing representing </a:t>
            </a:r>
            <a:r>
              <a:rPr lang="en" sz="2900" b="1" u="sng"/>
              <a:t>any one</a:t>
            </a:r>
            <a:r>
              <a:rPr lang="en" sz="2900" b="1"/>
              <a:t> of these qualities: </a:t>
            </a:r>
            <a:endParaRPr sz="2900" b="1" dirty="0"/>
          </a:p>
          <a:p>
            <a:pPr marL="0" lvl="0" indent="0" algn="ctr" rtl="0">
              <a:spcBef>
                <a:spcPts val="0"/>
              </a:spcBef>
              <a:spcAft>
                <a:spcPts val="0"/>
              </a:spcAft>
              <a:buNone/>
            </a:pPr>
            <a:endParaRPr sz="2900" b="1" dirty="0"/>
          </a:p>
          <a:p>
            <a:pPr marL="0" lvl="0" indent="0" algn="ctr" rtl="0">
              <a:spcBef>
                <a:spcPts val="0"/>
              </a:spcBef>
              <a:spcAft>
                <a:spcPts val="0"/>
              </a:spcAft>
              <a:buNone/>
            </a:pPr>
            <a:endParaRPr sz="2900" b="1" dirty="0"/>
          </a:p>
          <a:p>
            <a:pPr marL="0" lvl="0" indent="0" algn="ctr" rtl="0">
              <a:spcBef>
                <a:spcPts val="0"/>
              </a:spcBef>
              <a:spcAft>
                <a:spcPts val="0"/>
              </a:spcAft>
              <a:buNone/>
            </a:pPr>
            <a:r>
              <a:rPr lang="en" sz="2900" b="1" dirty="0"/>
              <a:t>Dignity, Fairness, Sacrifice, Oneness, Detachment OR Humility </a:t>
            </a:r>
            <a:endParaRPr sz="29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593725" y="201425"/>
            <a:ext cx="4292400" cy="4788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400" b="1" dirty="0">
                <a:solidFill>
                  <a:srgbClr val="000000"/>
                </a:solidFill>
              </a:rPr>
              <a:t>How can you practice what </a:t>
            </a:r>
            <a:endParaRPr sz="1400" b="1" dirty="0">
              <a:solidFill>
                <a:srgbClr val="000000"/>
              </a:solidFill>
            </a:endParaRPr>
          </a:p>
          <a:p>
            <a:pPr marL="0" lvl="0" indent="0" algn="ctr" rtl="0">
              <a:lnSpc>
                <a:spcPct val="115000"/>
              </a:lnSpc>
              <a:spcBef>
                <a:spcPts val="0"/>
              </a:spcBef>
              <a:spcAft>
                <a:spcPts val="0"/>
              </a:spcAft>
              <a:buNone/>
            </a:pPr>
            <a:r>
              <a:rPr lang="en" sz="1400" b="1" dirty="0">
                <a:solidFill>
                  <a:srgbClr val="000000"/>
                </a:solidFill>
              </a:rPr>
              <a:t>this quote is asking us to do:</a:t>
            </a:r>
            <a:br>
              <a:rPr lang="en" sz="1400" b="1" dirty="0">
                <a:solidFill>
                  <a:srgbClr val="000000"/>
                </a:solidFill>
              </a:rPr>
            </a:br>
            <a:endParaRPr sz="14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Stand up for those who are being bullied at school, if I see this happening. </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-pay attention and say hello to people you meet</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be kind to people </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to value people</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-to hang out with new people and make them feel appreciated</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give gifts to the poor</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make friends with anyone new to school</a:t>
            </a:r>
            <a:endParaRPr sz="1200" b="1" dirty="0">
              <a:solidFill>
                <a:srgbClr val="000000"/>
              </a:solidFill>
            </a:endParaRPr>
          </a:p>
          <a:p>
            <a:pPr marL="0" lvl="0" indent="0" algn="ctr" rtl="0">
              <a:lnSpc>
                <a:spcPct val="115000"/>
              </a:lnSpc>
              <a:spcBef>
                <a:spcPts val="0"/>
              </a:spcBef>
              <a:spcAft>
                <a:spcPts val="0"/>
              </a:spcAft>
              <a:buClr>
                <a:schemeClr val="dk1"/>
              </a:buClr>
              <a:buSzPts val="1100"/>
              <a:buFont typeface="Arial"/>
              <a:buNone/>
            </a:pPr>
            <a:r>
              <a:rPr lang="en" sz="1200" b="1" dirty="0">
                <a:solidFill>
                  <a:srgbClr val="000000"/>
                </a:solidFill>
              </a:rPr>
              <a:t>- if anyone is being left out, invite them to play together</a:t>
            </a:r>
            <a:endParaRPr sz="1200" b="1" dirty="0">
              <a:solidFill>
                <a:srgbClr val="000000"/>
              </a:solidFill>
            </a:endParaRPr>
          </a:p>
          <a:p>
            <a:pPr marL="0" lvl="0" indent="0" algn="l" rtl="0">
              <a:spcBef>
                <a:spcPts val="0"/>
              </a:spcBef>
              <a:spcAft>
                <a:spcPts val="0"/>
              </a:spcAft>
              <a:buNone/>
            </a:pPr>
            <a:endParaRPr sz="2300" dirty="0">
              <a:solidFill>
                <a:srgbClr val="000000"/>
              </a:solidFill>
            </a:endParaRPr>
          </a:p>
        </p:txBody>
      </p:sp>
      <p:pic>
        <p:nvPicPr>
          <p:cNvPr id="61" name="Google Shape;61;p14"/>
          <p:cNvPicPr preferRelativeResize="0"/>
          <p:nvPr/>
        </p:nvPicPr>
        <p:blipFill rotWithShape="1">
          <a:blip r:embed="rId3">
            <a:alphaModFix/>
          </a:blip>
          <a:srcRect b="4434"/>
          <a:stretch/>
        </p:blipFill>
        <p:spPr>
          <a:xfrm>
            <a:off x="132425" y="153475"/>
            <a:ext cx="4292525" cy="4836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2746525" y="0"/>
            <a:ext cx="5962800" cy="34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900" b="1">
              <a:solidFill>
                <a:srgbClr val="000000"/>
              </a:solidFill>
              <a:highlight>
                <a:srgbClr val="000000"/>
              </a:highlight>
            </a:endParaRPr>
          </a:p>
          <a:p>
            <a:pPr marL="0" lvl="0" indent="0" algn="ctr" rtl="0">
              <a:spcBef>
                <a:spcPts val="0"/>
              </a:spcBef>
              <a:spcAft>
                <a:spcPts val="0"/>
              </a:spcAft>
              <a:buNone/>
            </a:pPr>
            <a:endParaRPr sz="2000" b="1">
              <a:solidFill>
                <a:srgbClr val="000000"/>
              </a:solidFill>
            </a:endParaRPr>
          </a:p>
          <a:p>
            <a:pPr marL="0" lvl="0" indent="0" algn="ctr" rtl="0">
              <a:spcBef>
                <a:spcPts val="0"/>
              </a:spcBef>
              <a:spcAft>
                <a:spcPts val="0"/>
              </a:spcAft>
              <a:buNone/>
            </a:pPr>
            <a:endParaRPr sz="2000" b="1">
              <a:solidFill>
                <a:srgbClr val="000000"/>
              </a:solidFill>
            </a:endParaRPr>
          </a:p>
          <a:p>
            <a:pPr marL="0" lvl="0" indent="0" algn="ctr" rtl="0">
              <a:spcBef>
                <a:spcPts val="0"/>
              </a:spcBef>
              <a:spcAft>
                <a:spcPts val="0"/>
              </a:spcAft>
              <a:buNone/>
            </a:pPr>
            <a:endParaRPr sz="2000" b="1">
              <a:solidFill>
                <a:srgbClr val="000000"/>
              </a:solidFill>
            </a:endParaRPr>
          </a:p>
          <a:p>
            <a:pPr marL="0" lvl="0" indent="0" algn="ctr" rtl="0">
              <a:spcBef>
                <a:spcPts val="0"/>
              </a:spcBef>
              <a:spcAft>
                <a:spcPts val="0"/>
              </a:spcAft>
              <a:buNone/>
            </a:pPr>
            <a:r>
              <a:rPr lang="en" sz="2000" b="1">
                <a:solidFill>
                  <a:srgbClr val="000000"/>
                </a:solidFill>
                <a:highlight>
                  <a:srgbClr val="A4C2F4"/>
                </a:highlight>
              </a:rPr>
              <a:t>This week we talked about all that we gain when we treat others fairly and with dignity, make sacrifices for one another and experience our oneness. The more we practice these qualities, the better we get at them!! </a:t>
            </a:r>
            <a:endParaRPr sz="2000" b="1">
              <a:solidFill>
                <a:srgbClr val="000000"/>
              </a:solidFill>
              <a:highlight>
                <a:srgbClr val="A4C2F4"/>
              </a:highlight>
            </a:endParaRPr>
          </a:p>
          <a:p>
            <a:pPr marL="0" lvl="0" indent="0" algn="ctr" rtl="0">
              <a:spcBef>
                <a:spcPts val="0"/>
              </a:spcBef>
              <a:spcAft>
                <a:spcPts val="0"/>
              </a:spcAft>
              <a:buNone/>
            </a:pPr>
            <a:r>
              <a:rPr lang="en" sz="2000" b="1" u="sng">
                <a:solidFill>
                  <a:srgbClr val="000000"/>
                </a:solidFill>
                <a:highlight>
                  <a:schemeClr val="lt1"/>
                </a:highlight>
              </a:rPr>
              <a:t>Humility helps us practice </a:t>
            </a:r>
            <a:endParaRPr sz="2000" b="1" u="sng">
              <a:solidFill>
                <a:srgbClr val="000000"/>
              </a:solidFill>
              <a:highlight>
                <a:schemeClr val="lt1"/>
              </a:highlight>
            </a:endParaRPr>
          </a:p>
          <a:p>
            <a:pPr marL="0" lvl="0" indent="0" algn="ctr" rtl="0">
              <a:spcBef>
                <a:spcPts val="0"/>
              </a:spcBef>
              <a:spcAft>
                <a:spcPts val="0"/>
              </a:spcAft>
              <a:buNone/>
            </a:pPr>
            <a:r>
              <a:rPr lang="en" sz="2000" b="1" u="sng">
                <a:solidFill>
                  <a:srgbClr val="000000"/>
                </a:solidFill>
                <a:highlight>
                  <a:schemeClr val="lt1"/>
                </a:highlight>
              </a:rPr>
              <a:t>ALL these qualities.</a:t>
            </a:r>
            <a:endParaRPr sz="2000" b="1" u="sng">
              <a:solidFill>
                <a:srgbClr val="000000"/>
              </a:solidFill>
              <a:highlight>
                <a:schemeClr val="lt1"/>
              </a:highlight>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endParaRPr sz="2000" b="1">
              <a:solidFill>
                <a:schemeClr val="lt1"/>
              </a:solidFill>
            </a:endParaRPr>
          </a:p>
          <a:p>
            <a:pPr marL="0" lvl="0" indent="0" algn="ctr" rtl="0">
              <a:spcBef>
                <a:spcPts val="0"/>
              </a:spcBef>
              <a:spcAft>
                <a:spcPts val="0"/>
              </a:spcAft>
              <a:buNone/>
            </a:pPr>
            <a:r>
              <a:rPr lang="en" sz="2000" b="1">
                <a:highlight>
                  <a:srgbClr val="C9DAF8"/>
                </a:highlight>
              </a:rPr>
              <a:t>What do you think humility means?</a:t>
            </a:r>
            <a:endParaRPr sz="2000" b="1">
              <a:highlight>
                <a:srgbClr val="C9DAF8"/>
              </a:highlight>
            </a:endParaRPr>
          </a:p>
          <a:p>
            <a:pPr marL="0" lvl="0" indent="0" algn="ctr" rtl="0">
              <a:spcBef>
                <a:spcPts val="0"/>
              </a:spcBef>
              <a:spcAft>
                <a:spcPts val="0"/>
              </a:spcAft>
              <a:buNone/>
            </a:pPr>
            <a:endParaRPr sz="2000" b="1">
              <a:highlight>
                <a:srgbClr val="C9DAF8"/>
              </a:highlight>
            </a:endParaRPr>
          </a:p>
          <a:p>
            <a:pPr marL="0" lvl="0" indent="0" algn="ctr" rtl="0">
              <a:spcBef>
                <a:spcPts val="0"/>
              </a:spcBef>
              <a:spcAft>
                <a:spcPts val="0"/>
              </a:spcAft>
              <a:buNone/>
            </a:pPr>
            <a:endParaRPr sz="2000" b="1">
              <a:highlight>
                <a:schemeClr val="lt1"/>
              </a:highlight>
            </a:endParaRPr>
          </a:p>
          <a:p>
            <a:pPr marL="0" lvl="0" indent="0" algn="ctr" rtl="0">
              <a:spcBef>
                <a:spcPts val="0"/>
              </a:spcBef>
              <a:spcAft>
                <a:spcPts val="0"/>
              </a:spcAft>
              <a:buNone/>
            </a:pPr>
            <a:r>
              <a:rPr lang="en" sz="2100" b="1">
                <a:solidFill>
                  <a:srgbClr val="000000"/>
                </a:solidFill>
                <a:highlight>
                  <a:schemeClr val="lt1"/>
                </a:highlight>
              </a:rPr>
              <a:t> </a:t>
            </a:r>
            <a:endParaRPr sz="2100" b="1">
              <a:solidFill>
                <a:srgbClr val="000000"/>
              </a:solidFill>
              <a:highlight>
                <a:schemeClr val="lt1"/>
              </a:highlight>
            </a:endParaRPr>
          </a:p>
          <a:p>
            <a:pPr marL="0" lvl="0" indent="0" algn="ctr" rtl="0">
              <a:spcBef>
                <a:spcPts val="0"/>
              </a:spcBef>
              <a:spcAft>
                <a:spcPts val="0"/>
              </a:spcAft>
              <a:buNone/>
            </a:pPr>
            <a:endParaRPr sz="2900">
              <a:solidFill>
                <a:srgbClr val="FFFFFF"/>
              </a:solidFill>
              <a:highlight>
                <a:schemeClr val="lt1"/>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5216230" y="744575"/>
            <a:ext cx="36162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72" name="Google Shape;72;p1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73" name="Google Shape;73;p16"/>
          <p:cNvPicPr preferRelativeResize="0"/>
          <p:nvPr/>
        </p:nvPicPr>
        <p:blipFill>
          <a:blip r:embed="rId3">
            <a:alphaModFix/>
          </a:blip>
          <a:stretch>
            <a:fillRect/>
          </a:stretch>
        </p:blipFill>
        <p:spPr>
          <a:xfrm>
            <a:off x="354050" y="2797175"/>
            <a:ext cx="5371125" cy="2309375"/>
          </a:xfrm>
          <a:prstGeom prst="rect">
            <a:avLst/>
          </a:prstGeom>
          <a:noFill/>
          <a:ln>
            <a:noFill/>
          </a:ln>
        </p:spPr>
      </p:pic>
      <p:pic>
        <p:nvPicPr>
          <p:cNvPr id="74" name="Google Shape;74;p16"/>
          <p:cNvPicPr preferRelativeResize="0"/>
          <p:nvPr/>
        </p:nvPicPr>
        <p:blipFill>
          <a:blip r:embed="rId4">
            <a:alphaModFix/>
          </a:blip>
          <a:stretch>
            <a:fillRect/>
          </a:stretch>
        </p:blipFill>
        <p:spPr>
          <a:xfrm>
            <a:off x="5365625" y="111175"/>
            <a:ext cx="3778376" cy="5032324"/>
          </a:xfrm>
          <a:prstGeom prst="rect">
            <a:avLst/>
          </a:prstGeom>
          <a:noFill/>
          <a:ln>
            <a:noFill/>
          </a:ln>
        </p:spPr>
      </p:pic>
      <p:pic>
        <p:nvPicPr>
          <p:cNvPr id="75" name="Google Shape;75;p16"/>
          <p:cNvPicPr preferRelativeResize="0"/>
          <p:nvPr/>
        </p:nvPicPr>
        <p:blipFill>
          <a:blip r:embed="rId5">
            <a:alphaModFix/>
          </a:blip>
          <a:stretch>
            <a:fillRect/>
          </a:stretch>
        </p:blipFill>
        <p:spPr>
          <a:xfrm>
            <a:off x="354050" y="111175"/>
            <a:ext cx="5011575" cy="2722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729150"/>
            <a:ext cx="8520600" cy="368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We watched a few videos this week. Can you think of examples of people practicing humility in them?</a:t>
            </a:r>
            <a:endParaRPr b="1">
              <a:solidFill>
                <a:schemeClr val="lt1"/>
              </a:solidFill>
            </a:endParaRPr>
          </a:p>
          <a:p>
            <a:pPr marL="0" lvl="0" indent="0" algn="ctr" rtl="0">
              <a:spcBef>
                <a:spcPts val="0"/>
              </a:spcBef>
              <a:spcAft>
                <a:spcPts val="0"/>
              </a:spcAft>
              <a:buNone/>
            </a:pPr>
            <a:endParaRPr b="1">
              <a:solidFill>
                <a:schemeClr val="lt1"/>
              </a:solidFill>
            </a:endParaRPr>
          </a:p>
          <a:p>
            <a:pPr marL="0" lvl="0" indent="0" algn="ctr" rtl="0">
              <a:spcBef>
                <a:spcPts val="0"/>
              </a:spcBef>
              <a:spcAft>
                <a:spcPts val="0"/>
              </a:spcAft>
              <a:buNone/>
            </a:pPr>
            <a:r>
              <a:rPr lang="en" b="1">
                <a:solidFill>
                  <a:schemeClr val="lt1"/>
                </a:solidFill>
              </a:rPr>
              <a:t>Did you see any examples of a lack of humility?</a:t>
            </a:r>
            <a:endParaRPr b="1">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211825" y="99850"/>
            <a:ext cx="8520600" cy="486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solidFill>
                  <a:schemeClr val="lt1"/>
                </a:solidFill>
              </a:rPr>
              <a:t>Do you see people practicing humility around you? At school? At home? On TV?</a:t>
            </a:r>
            <a:endParaRPr sz="2600" b="1">
              <a:solidFill>
                <a:schemeClr val="lt1"/>
              </a:solidFill>
            </a:endParaRPr>
          </a:p>
          <a:p>
            <a:pPr marL="0" lvl="0" indent="0" algn="l" rtl="0">
              <a:spcBef>
                <a:spcPts val="0"/>
              </a:spcBef>
              <a:spcAft>
                <a:spcPts val="0"/>
              </a:spcAft>
              <a:buNone/>
            </a:pPr>
            <a:endParaRPr sz="2600" b="1">
              <a:solidFill>
                <a:schemeClr val="lt1"/>
              </a:solidFill>
            </a:endParaRPr>
          </a:p>
          <a:p>
            <a:pPr marL="0" lvl="0" indent="0" algn="l" rtl="0">
              <a:spcBef>
                <a:spcPts val="0"/>
              </a:spcBef>
              <a:spcAft>
                <a:spcPts val="0"/>
              </a:spcAft>
              <a:buNone/>
            </a:pPr>
            <a:r>
              <a:rPr lang="en" sz="2600" b="1">
                <a:solidFill>
                  <a:schemeClr val="lt1"/>
                </a:solidFill>
              </a:rPr>
              <a:t>In your opinion, what do people think when they see someone showing humility?</a:t>
            </a:r>
            <a:endParaRPr sz="2600" b="1">
              <a:solidFill>
                <a:schemeClr val="lt1"/>
              </a:solidFill>
            </a:endParaRPr>
          </a:p>
          <a:p>
            <a:pPr marL="0" lvl="0" indent="0" algn="l" rtl="0">
              <a:spcBef>
                <a:spcPts val="0"/>
              </a:spcBef>
              <a:spcAft>
                <a:spcPts val="0"/>
              </a:spcAft>
              <a:buNone/>
            </a:pPr>
            <a:endParaRPr sz="2600" b="1">
              <a:solidFill>
                <a:schemeClr val="lt1"/>
              </a:solidFill>
            </a:endParaRPr>
          </a:p>
          <a:p>
            <a:pPr marL="0" lvl="0" indent="0" algn="l" rtl="0">
              <a:spcBef>
                <a:spcPts val="0"/>
              </a:spcBef>
              <a:spcAft>
                <a:spcPts val="0"/>
              </a:spcAft>
              <a:buNone/>
            </a:pPr>
            <a:r>
              <a:rPr lang="en" sz="2600" b="1">
                <a:solidFill>
                  <a:schemeClr val="lt1"/>
                </a:solidFill>
              </a:rPr>
              <a:t>How do you feel when someone shows you humility? </a:t>
            </a:r>
            <a:endParaRPr sz="2600" b="1">
              <a:solidFill>
                <a:schemeClr val="lt1"/>
              </a:solidFill>
            </a:endParaRPr>
          </a:p>
          <a:p>
            <a:pPr marL="0" lvl="0" indent="0" algn="l" rtl="0">
              <a:spcBef>
                <a:spcPts val="0"/>
              </a:spcBef>
              <a:spcAft>
                <a:spcPts val="0"/>
              </a:spcAft>
              <a:buNone/>
            </a:pPr>
            <a:endParaRPr sz="2600" b="1">
              <a:solidFill>
                <a:schemeClr val="lt1"/>
              </a:solidFill>
            </a:endParaRPr>
          </a:p>
          <a:p>
            <a:pPr marL="0" lvl="0" indent="0" algn="l" rtl="0">
              <a:spcBef>
                <a:spcPts val="0"/>
              </a:spcBef>
              <a:spcAft>
                <a:spcPts val="0"/>
              </a:spcAft>
              <a:buNone/>
            </a:pPr>
            <a:r>
              <a:rPr lang="en" sz="2600" b="1">
                <a:solidFill>
                  <a:schemeClr val="lt1"/>
                </a:solidFill>
              </a:rPr>
              <a:t>Have you shown humility to other people? If so, how do you think they felt when you showed them humility? </a:t>
            </a:r>
            <a:endParaRPr sz="2700" b="1">
              <a:solidFill>
                <a:schemeClr val="lt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360750" y="199725"/>
            <a:ext cx="8520600" cy="45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Caveat"/>
                <a:ea typeface="Caveat"/>
                <a:cs typeface="Caveat"/>
                <a:sym typeface="Caveat"/>
              </a:rPr>
              <a:t>CHAIN STORY</a:t>
            </a:r>
            <a:endParaRPr dirty="0">
              <a:solidFill>
                <a:schemeClr val="lt1"/>
              </a:solidFill>
              <a:latin typeface="Caveat"/>
              <a:ea typeface="Caveat"/>
              <a:cs typeface="Caveat"/>
              <a:sym typeface="Caveat"/>
            </a:endParaRPr>
          </a:p>
          <a:p>
            <a:pPr marL="0" lvl="0" indent="0" algn="ctr" rtl="0">
              <a:spcBef>
                <a:spcPts val="0"/>
              </a:spcBef>
              <a:spcAft>
                <a:spcPts val="0"/>
              </a:spcAft>
              <a:buNone/>
            </a:pPr>
            <a:endParaRPr sz="2300" dirty="0">
              <a:solidFill>
                <a:schemeClr val="lt1"/>
              </a:solidFill>
            </a:endParaRPr>
          </a:p>
          <a:p>
            <a:pPr marL="0" lvl="0" indent="0" algn="ctr" rtl="0">
              <a:spcBef>
                <a:spcPts val="0"/>
              </a:spcBef>
              <a:spcAft>
                <a:spcPts val="0"/>
              </a:spcAft>
              <a:buNone/>
            </a:pPr>
            <a:r>
              <a:rPr lang="en" sz="2600" dirty="0">
                <a:solidFill>
                  <a:schemeClr val="lt1"/>
                </a:solidFill>
                <a:latin typeface="Caveat"/>
                <a:ea typeface="Caveat"/>
                <a:cs typeface="Caveat"/>
                <a:sym typeface="Caveat"/>
              </a:rPr>
              <a:t>John only is friends with kids who have good grades...</a:t>
            </a:r>
            <a:endParaRPr sz="2600" dirty="0">
              <a:solidFill>
                <a:schemeClr val="lt1"/>
              </a:solidFill>
              <a:latin typeface="Caveat"/>
              <a:ea typeface="Caveat"/>
              <a:cs typeface="Caveat"/>
              <a:sym typeface="Caveat"/>
            </a:endParaRPr>
          </a:p>
          <a:p>
            <a:pPr marL="0" lvl="0" indent="0" algn="ctr" rtl="0">
              <a:spcBef>
                <a:spcPts val="0"/>
              </a:spcBef>
              <a:spcAft>
                <a:spcPts val="0"/>
              </a:spcAft>
              <a:buNone/>
            </a:pPr>
            <a:endParaRPr sz="2600" dirty="0">
              <a:solidFill>
                <a:schemeClr val="lt1"/>
              </a:solidFill>
              <a:latin typeface="Caveat"/>
              <a:ea typeface="Caveat"/>
              <a:cs typeface="Caveat"/>
              <a:sym typeface="Caveat"/>
            </a:endParaRPr>
          </a:p>
          <a:p>
            <a:pPr marL="0" lvl="0" indent="0" algn="ctr" rtl="0">
              <a:spcBef>
                <a:spcPts val="0"/>
              </a:spcBef>
              <a:spcAft>
                <a:spcPts val="0"/>
              </a:spcAft>
              <a:buNone/>
            </a:pPr>
            <a:r>
              <a:rPr lang="en" sz="2600" dirty="0">
                <a:solidFill>
                  <a:schemeClr val="lt1"/>
                </a:solidFill>
                <a:latin typeface="Caveat"/>
                <a:ea typeface="Caveat"/>
                <a:cs typeface="Caveat"/>
                <a:sym typeface="Caveat"/>
              </a:rPr>
              <a:t>Maria likes to talk about herself and her day to everyone she meets... </a:t>
            </a:r>
            <a:endParaRPr sz="2600" dirty="0">
              <a:solidFill>
                <a:schemeClr val="lt1"/>
              </a:solidFill>
              <a:latin typeface="Caveat"/>
              <a:ea typeface="Caveat"/>
              <a:cs typeface="Caveat"/>
              <a:sym typeface="Caveat"/>
            </a:endParaRPr>
          </a:p>
          <a:p>
            <a:pPr marL="0" lvl="0" indent="0" algn="ctr" rtl="0">
              <a:spcBef>
                <a:spcPts val="0"/>
              </a:spcBef>
              <a:spcAft>
                <a:spcPts val="0"/>
              </a:spcAft>
              <a:buNone/>
            </a:pPr>
            <a:endParaRPr sz="2600" dirty="0">
              <a:solidFill>
                <a:schemeClr val="lt1"/>
              </a:solidFill>
              <a:latin typeface="Caveat"/>
              <a:ea typeface="Caveat"/>
              <a:cs typeface="Caveat"/>
              <a:sym typeface="Caveat"/>
            </a:endParaRPr>
          </a:p>
          <a:p>
            <a:pPr marL="0" lvl="0" indent="0" algn="ctr" rtl="0">
              <a:spcBef>
                <a:spcPts val="0"/>
              </a:spcBef>
              <a:spcAft>
                <a:spcPts val="0"/>
              </a:spcAft>
              <a:buNone/>
            </a:pPr>
            <a:r>
              <a:rPr lang="en" sz="2600" dirty="0">
                <a:solidFill>
                  <a:schemeClr val="lt1"/>
                </a:solidFill>
                <a:latin typeface="Caveat"/>
                <a:ea typeface="Caveat"/>
                <a:cs typeface="Caveat"/>
                <a:sym typeface="Caveat"/>
              </a:rPr>
              <a:t>A friend likes calling people's attention and correcting them every chance he has... </a:t>
            </a:r>
            <a:endParaRPr sz="2600" dirty="0">
              <a:solidFill>
                <a:schemeClr val="lt1"/>
              </a:solidFill>
              <a:latin typeface="Caveat"/>
              <a:ea typeface="Caveat"/>
              <a:cs typeface="Caveat"/>
              <a:sym typeface="Cave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60750" y="199725"/>
            <a:ext cx="8520600" cy="45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solidFill>
                  <a:schemeClr val="lt1"/>
                </a:solidFill>
                <a:latin typeface="Caveat"/>
                <a:ea typeface="Caveat"/>
                <a:cs typeface="Caveat"/>
                <a:sym typeface="Caveat"/>
              </a:rPr>
              <a:t>CHAIN STORY</a:t>
            </a:r>
            <a:endParaRPr sz="2500">
              <a:solidFill>
                <a:schemeClr val="lt1"/>
              </a:solidFill>
              <a:latin typeface="Caveat"/>
              <a:ea typeface="Caveat"/>
              <a:cs typeface="Caveat"/>
              <a:sym typeface="Caveat"/>
            </a:endParaRPr>
          </a:p>
          <a:p>
            <a:pPr marL="0" lvl="0" indent="0" algn="ctr" rtl="0">
              <a:spcBef>
                <a:spcPts val="0"/>
              </a:spcBef>
              <a:spcAft>
                <a:spcPts val="0"/>
              </a:spcAft>
              <a:buNone/>
            </a:pPr>
            <a:endParaRPr sz="2000">
              <a:solidFill>
                <a:schemeClr val="lt1"/>
              </a:solidFill>
            </a:endParaRPr>
          </a:p>
          <a:p>
            <a:pPr marL="0" lvl="0" indent="0" algn="ctr" rtl="0">
              <a:spcBef>
                <a:spcPts val="0"/>
              </a:spcBef>
              <a:spcAft>
                <a:spcPts val="0"/>
              </a:spcAft>
              <a:buNone/>
            </a:pPr>
            <a:r>
              <a:rPr lang="en" sz="2300">
                <a:solidFill>
                  <a:schemeClr val="lt1"/>
                </a:solidFill>
                <a:latin typeface="Caveat"/>
                <a:ea typeface="Caveat"/>
                <a:cs typeface="Caveat"/>
                <a:sym typeface="Caveat"/>
              </a:rPr>
              <a:t>John only is friends with kids who have good grades like him… but he is starting to change. John started to change one day when he found one of his friends at his house showing kindness to their brother. When John saw his friend showing an act of kindness, he thought about how he could make a difference by doing the same. Arriving home that day, John made the decision to hug his brother, Jackie. This is was a surprise to his brother, Jackie, because previously, he would steal his toys. At school, he began making friends with everyone. Soon all the other kids were playing with him. From then on, he was nice to everyone. He didn’t realise how wrong it was to not make friends with certain people until he got a bad grade, and he didn’t even realize that his old friends were now bullying him. </a:t>
            </a:r>
            <a:endParaRPr sz="2300">
              <a:solidFill>
                <a:schemeClr val="lt1"/>
              </a:solidFill>
              <a:latin typeface="Caveat"/>
              <a:ea typeface="Caveat"/>
              <a:cs typeface="Caveat"/>
              <a:sym typeface="Caveat"/>
            </a:endParaRPr>
          </a:p>
          <a:p>
            <a:pPr marL="0" lvl="0" indent="0" algn="l" rtl="0">
              <a:spcBef>
                <a:spcPts val="0"/>
              </a:spcBef>
              <a:spcAft>
                <a:spcPts val="0"/>
              </a:spcAft>
              <a:buClr>
                <a:schemeClr val="dk1"/>
              </a:buClr>
              <a:buSzPts val="1100"/>
              <a:buFont typeface="Arial"/>
              <a:buNone/>
            </a:pPr>
            <a:endParaRPr sz="2300">
              <a:solidFill>
                <a:schemeClr val="lt1"/>
              </a:solidFill>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60750" y="199725"/>
            <a:ext cx="8520600" cy="45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lt1"/>
                </a:solidFill>
                <a:latin typeface="Caveat"/>
                <a:ea typeface="Caveat"/>
                <a:cs typeface="Caveat"/>
                <a:sym typeface="Caveat"/>
              </a:rPr>
              <a:t>CHAIN STORY</a:t>
            </a:r>
            <a:endParaRPr dirty="0">
              <a:solidFill>
                <a:schemeClr val="lt1"/>
              </a:solidFill>
              <a:latin typeface="Caveat"/>
              <a:ea typeface="Caveat"/>
              <a:cs typeface="Caveat"/>
              <a:sym typeface="Caveat"/>
            </a:endParaRPr>
          </a:p>
          <a:p>
            <a:pPr marL="0" lvl="0" indent="0" algn="ctr" rtl="0">
              <a:spcBef>
                <a:spcPts val="0"/>
              </a:spcBef>
              <a:spcAft>
                <a:spcPts val="0"/>
              </a:spcAft>
              <a:buNone/>
            </a:pPr>
            <a:endParaRPr sz="2000" dirty="0">
              <a:solidFill>
                <a:schemeClr val="lt1"/>
              </a:solidFill>
              <a:latin typeface="Caveat"/>
              <a:ea typeface="Caveat"/>
              <a:cs typeface="Caveat"/>
              <a:sym typeface="Caveat"/>
            </a:endParaRPr>
          </a:p>
          <a:p>
            <a:pPr marL="0" lvl="0" indent="0" algn="ctr" rtl="0">
              <a:spcBef>
                <a:spcPts val="0"/>
              </a:spcBef>
              <a:spcAft>
                <a:spcPts val="0"/>
              </a:spcAft>
              <a:buNone/>
            </a:pPr>
            <a:r>
              <a:rPr lang="en" sz="2600" dirty="0">
                <a:solidFill>
                  <a:schemeClr val="lt1"/>
                </a:solidFill>
                <a:latin typeface="Caveat"/>
                <a:ea typeface="Caveat"/>
                <a:cs typeface="Caveat"/>
                <a:sym typeface="Caveat"/>
              </a:rPr>
              <a:t>John only hangs out with kids who have good grades but only a few of the kids in his class have good grades so he didn’t have a lot of friends. One day John came back to school and he thought about how many friends he had. John decided to tutor the other kids for free to help them get good grades. ...</a:t>
            </a:r>
            <a:endParaRPr sz="2600" dirty="0">
              <a:solidFill>
                <a:schemeClr val="lt1"/>
              </a:solidFill>
              <a:latin typeface="Caveat"/>
              <a:ea typeface="Caveat"/>
              <a:cs typeface="Caveat"/>
              <a:sym typeface="Caveat"/>
            </a:endParaRPr>
          </a:p>
          <a:p>
            <a:pPr marL="0" lvl="0" indent="0" algn="ctr" rtl="0">
              <a:spcBef>
                <a:spcPts val="0"/>
              </a:spcBef>
              <a:spcAft>
                <a:spcPts val="0"/>
              </a:spcAft>
              <a:buNone/>
            </a:pPr>
            <a:endParaRPr sz="2600" dirty="0">
              <a:solidFill>
                <a:schemeClr val="lt1"/>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829</Words>
  <Application>Microsoft Office PowerPoint</Application>
  <PresentationFormat>On-screen Show (16:9)</PresentationFormat>
  <Paragraphs>132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Caveat</vt:lpstr>
      <vt:lpstr>Simple Light</vt:lpstr>
      <vt:lpstr>                 </vt:lpstr>
      <vt:lpstr>How can you practice what  this quote is asking us to do:  . Stand up for those who are being bullied at school, if I see this happening.  -pay attention and say hello to people you meet - be kind to people  - to value people -to hang out with new people and make them feel appreciated - give gifts to the poor - make friends with anyone new to school - if anyone is being left out, invite them to play together </vt:lpstr>
      <vt:lpstr>    This week we talked about all that we gain when we treat others fairly and with dignity, make sacrifices for one another and experience our oneness. The more we practice these qualities, the better we get at them!!  Humility helps us practice  ALL these qualities.    What do you think humility means?     </vt:lpstr>
      <vt:lpstr>PowerPoint Presentation</vt:lpstr>
      <vt:lpstr>We watched a few videos this week. Can you think of examples of people practicing humility in them?  Did you see any examples of a lack of humility?</vt:lpstr>
      <vt:lpstr>Do you see people practicing humility around you? At school? At home? On TV?  In your opinion, what do people think when they see someone showing humility?  How do you feel when someone shows you humility?   Have you shown humility to other people? If so, how do you think they felt when you showed them humility?          </vt:lpstr>
      <vt:lpstr>CHAIN STORY  John only is friends with kids who have good grades...  Maria likes to talk about herself and her day to everyone she meets...   A friend likes calling people's attention and correcting them every chance he has... </vt:lpstr>
      <vt:lpstr>CHAIN STORY  John only is friends with kids who have good grades like him… but he is starting to change. John started to change one day when he found one of his friends at his house showing kindness to their brother. When John saw his friend showing an act of kindness, he thought about how he could make a difference by doing the same. Arriving home that day, John made the decision to hug his brother, Jackie. This is was a surprise to his brother, Jackie, because previously, he would steal his toys. At school, he began making friends with everyone. Soon all the other kids were playing with him. From then on, he was nice to everyone. He didn’t realise how wrong it was to not make friends with certain people until he got a bad grade, and he didn’t even realize that his old friends were now bullying him.  </vt:lpstr>
      <vt:lpstr>CHAIN STORY  John only hangs out with kids who have good grades but only a few of the kids in his class have good grades so he didn’t have a lot of friends. One day John came back to school and he thought about how many friends he had. John decided to tutor the other kids for free to help them get good grades. ... </vt:lpstr>
      <vt:lpstr>Why do you think we need humility to:    See dignity in everyone?  To treat people with fairness?  To experience oneness?  To practice detachment?    </vt:lpstr>
      <vt:lpstr>PowerPoint Presentation</vt:lpstr>
      <vt:lpstr>Treasure Hunt  Find in your house any of the following items and bring them to the screen:   Something your parents made/created that required sacrifice    Something you made/created that required sacrifice  Something you love to share with your friends  Something you would like to give away to make someone else happy    </vt:lpstr>
      <vt:lpstr>PowerPoint Presentation</vt:lpstr>
      <vt:lpstr>Do a painting or drawing representing any one of these qualities:    Dignity, Fairness, Sacrifice, Oneness, Detachment OR Humility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Martha Jalali</dc:creator>
  <cp:lastModifiedBy>Martha Jalali</cp:lastModifiedBy>
  <cp:revision>1</cp:revision>
  <dcterms:modified xsi:type="dcterms:W3CDTF">2020-07-24T18:12:24Z</dcterms:modified>
</cp:coreProperties>
</file>