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1" d="100"/>
          <a:sy n="111" d="100"/>
        </p:scale>
        <p:origin x="798"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1a4b8167b6517d5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1a4b8167b6517d5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51a4b8167b6517d5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51a4b8167b6517d5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432e8be74b1ac7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432e8be74b1ac7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c8dfe486f9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c8dfe486f9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432e8be74b1ac7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432e8be74b1ac7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VeUGvhINwHw"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664200" y="421752"/>
            <a:ext cx="7688100" cy="1293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SzPts val="990"/>
              <a:buNone/>
            </a:pPr>
            <a:r>
              <a:rPr lang="en" sz="3080" b="1">
                <a:highlight>
                  <a:srgbClr val="93C47D"/>
                </a:highlight>
                <a:latin typeface="Georgia"/>
                <a:ea typeface="Georgia"/>
                <a:cs typeface="Georgia"/>
                <a:sym typeface="Georgia"/>
              </a:rPr>
              <a:t>Have you ever thought of the role farmers play in your daily life?</a:t>
            </a:r>
            <a:endParaRPr sz="3080" b="1">
              <a:highlight>
                <a:srgbClr val="93C47D"/>
              </a:highlight>
              <a:latin typeface="Georgia"/>
              <a:ea typeface="Georgia"/>
              <a:cs typeface="Georgia"/>
              <a:sym typeface="Georgia"/>
            </a:endParaRPr>
          </a:p>
        </p:txBody>
      </p:sp>
      <p:sp>
        <p:nvSpPr>
          <p:cNvPr id="55" name="Google Shape;55;p13"/>
          <p:cNvSpPr txBox="1"/>
          <p:nvPr/>
        </p:nvSpPr>
        <p:spPr>
          <a:xfrm>
            <a:off x="806550" y="2388400"/>
            <a:ext cx="7156200" cy="84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100" b="1">
                <a:solidFill>
                  <a:srgbClr val="FFFFFF"/>
                </a:solidFill>
                <a:highlight>
                  <a:srgbClr val="93C47D"/>
                </a:highlight>
                <a:latin typeface="Georgia"/>
                <a:ea typeface="Georgia"/>
                <a:cs typeface="Georgia"/>
                <a:sym typeface="Georgia"/>
              </a:rPr>
              <a:t>Do you consider Farmers to be essential workers?</a:t>
            </a:r>
            <a:endParaRPr sz="3100" b="1">
              <a:solidFill>
                <a:srgbClr val="FFFFFF"/>
              </a:solidFill>
              <a:highlight>
                <a:srgbClr val="93C47D"/>
              </a:highlight>
              <a:latin typeface="Georgia"/>
              <a:ea typeface="Georgia"/>
              <a:cs typeface="Georgia"/>
              <a:sym typeface="Georgi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430900" y="366750"/>
            <a:ext cx="8520600" cy="4144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sz="2733" b="1"/>
          </a:p>
          <a:p>
            <a:pPr marL="0" lvl="0" indent="0" algn="ctr" rtl="0">
              <a:spcBef>
                <a:spcPts val="0"/>
              </a:spcBef>
              <a:spcAft>
                <a:spcPts val="0"/>
              </a:spcAft>
              <a:buNone/>
            </a:pPr>
            <a:r>
              <a:rPr lang="en" sz="2733" b="1"/>
              <a:t>How do we value the labor of</a:t>
            </a:r>
            <a:r>
              <a:rPr lang="en" sz="2733" b="1">
                <a:highlight>
                  <a:srgbClr val="6D9EEB"/>
                </a:highlight>
              </a:rPr>
              <a:t> an essential worker?</a:t>
            </a:r>
            <a:r>
              <a:rPr lang="en" sz="2400"/>
              <a:t> </a:t>
            </a:r>
            <a:endParaRPr sz="2400"/>
          </a:p>
          <a:p>
            <a:pPr marL="0" lvl="0" indent="0" algn="ctr" rtl="0">
              <a:spcBef>
                <a:spcPts val="0"/>
              </a:spcBef>
              <a:spcAft>
                <a:spcPts val="0"/>
              </a:spcAft>
              <a:buNone/>
            </a:pPr>
            <a:endParaRPr sz="2400"/>
          </a:p>
          <a:p>
            <a:pPr marL="0" lvl="0" indent="0" algn="ctr" rtl="0">
              <a:spcBef>
                <a:spcPts val="0"/>
              </a:spcBef>
              <a:spcAft>
                <a:spcPts val="0"/>
              </a:spcAft>
              <a:buNone/>
            </a:pPr>
            <a:r>
              <a:rPr lang="en" sz="2700" b="1"/>
              <a:t>D</a:t>
            </a:r>
            <a:r>
              <a:rPr lang="en" sz="2671" b="1"/>
              <a:t>o you know how farmers are </a:t>
            </a:r>
            <a:r>
              <a:rPr lang="en" sz="2671" b="1">
                <a:highlight>
                  <a:srgbClr val="6D9EEB"/>
                </a:highlight>
              </a:rPr>
              <a:t>treated in your</a:t>
            </a:r>
            <a:r>
              <a:rPr lang="en" sz="2671" b="1"/>
              <a:t> country?Are they </a:t>
            </a:r>
            <a:r>
              <a:rPr lang="en" sz="2671" b="1">
                <a:highlight>
                  <a:srgbClr val="6D9EEB"/>
                </a:highlight>
              </a:rPr>
              <a:t>treated fairly</a:t>
            </a:r>
            <a:r>
              <a:rPr lang="en" sz="2671" b="1"/>
              <a:t>?  </a:t>
            </a:r>
            <a:endParaRPr sz="2671" b="1"/>
          </a:p>
          <a:p>
            <a:pPr marL="0" lvl="0" indent="0" algn="ctr" rtl="0">
              <a:spcBef>
                <a:spcPts val="0"/>
              </a:spcBef>
              <a:spcAft>
                <a:spcPts val="0"/>
              </a:spcAft>
              <a:buNone/>
            </a:pPr>
            <a:endParaRPr sz="2671" b="1"/>
          </a:p>
          <a:p>
            <a:pPr marL="0" lvl="0" indent="0" algn="ctr" rtl="0">
              <a:spcBef>
                <a:spcPts val="0"/>
              </a:spcBef>
              <a:spcAft>
                <a:spcPts val="0"/>
              </a:spcAft>
              <a:buNone/>
            </a:pPr>
            <a:r>
              <a:rPr lang="en" sz="2671" b="1"/>
              <a:t>Should we care about how </a:t>
            </a:r>
            <a:r>
              <a:rPr lang="en" sz="2671" b="1">
                <a:highlight>
                  <a:srgbClr val="6D9EEB"/>
                </a:highlight>
              </a:rPr>
              <a:t>farmers are treated in </a:t>
            </a:r>
            <a:r>
              <a:rPr lang="en" sz="2671" b="1"/>
              <a:t>other countries? </a:t>
            </a:r>
            <a:r>
              <a:rPr lang="en" sz="2671" b="1">
                <a:highlight>
                  <a:srgbClr val="6D9EEB"/>
                </a:highlight>
              </a:rPr>
              <a:t>Why?</a:t>
            </a:r>
            <a:endParaRPr sz="3000">
              <a:highlight>
                <a:srgbClr val="6D9EEB"/>
              </a:highlight>
            </a:endParaRPr>
          </a:p>
          <a:p>
            <a:pPr marL="0" lvl="0" indent="0" algn="ctr"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
        <p:cNvGrpSpPr/>
        <p:nvPr/>
      </p:nvGrpSpPr>
      <p:grpSpPr>
        <a:xfrm>
          <a:off x="0" y="0"/>
          <a:ext cx="0" cy="0"/>
          <a:chOff x="0" y="0"/>
          <a:chExt cx="0" cy="0"/>
        </a:xfrm>
      </p:grpSpPr>
      <p:sp>
        <p:nvSpPr>
          <p:cNvPr id="65" name="Google Shape;65;p15"/>
          <p:cNvSpPr txBox="1">
            <a:spLocks noGrp="1"/>
          </p:cNvSpPr>
          <p:nvPr>
            <p:ph type="body" idx="1"/>
          </p:nvPr>
        </p:nvSpPr>
        <p:spPr>
          <a:xfrm>
            <a:off x="311700" y="330075"/>
            <a:ext cx="8520600" cy="4238700"/>
          </a:xfrm>
          <a:prstGeom prst="rect">
            <a:avLst/>
          </a:prstGeom>
        </p:spPr>
        <p:txBody>
          <a:bodyPr spcFirstLastPara="1" wrap="square" lIns="91425" tIns="91425" rIns="91425" bIns="91425" anchor="t" anchorCtr="0">
            <a:normAutofit lnSpcReduction="10000"/>
          </a:bodyPr>
          <a:lstStyle/>
          <a:p>
            <a:pPr marL="0" lvl="0" indent="0" algn="ctr" rtl="0">
              <a:lnSpc>
                <a:spcPct val="100000"/>
              </a:lnSpc>
              <a:spcBef>
                <a:spcPts val="0"/>
              </a:spcBef>
              <a:spcAft>
                <a:spcPts val="0"/>
              </a:spcAft>
              <a:buNone/>
            </a:pPr>
            <a:endParaRPr sz="2700">
              <a:solidFill>
                <a:schemeClr val="dk1"/>
              </a:solidFill>
              <a:highlight>
                <a:srgbClr val="3C78D8"/>
              </a:highlight>
            </a:endParaRPr>
          </a:p>
          <a:p>
            <a:pPr marL="0" lvl="0" indent="0" algn="ctr" rtl="0">
              <a:lnSpc>
                <a:spcPct val="100000"/>
              </a:lnSpc>
              <a:spcBef>
                <a:spcPts val="0"/>
              </a:spcBef>
              <a:spcAft>
                <a:spcPts val="0"/>
              </a:spcAft>
              <a:buNone/>
            </a:pPr>
            <a:r>
              <a:rPr lang="en" sz="2700">
                <a:solidFill>
                  <a:schemeClr val="dk1"/>
                </a:solidFill>
                <a:highlight>
                  <a:srgbClr val="3C78D8"/>
                </a:highlight>
              </a:rPr>
              <a:t>Did you know that many products you consume come from other countries?</a:t>
            </a:r>
            <a:endParaRPr sz="2700">
              <a:solidFill>
                <a:schemeClr val="dk1"/>
              </a:solidFill>
              <a:highlight>
                <a:srgbClr val="3C78D8"/>
              </a:highlight>
            </a:endParaRPr>
          </a:p>
          <a:p>
            <a:pPr marL="0" lvl="0" indent="0" algn="ctr" rtl="0">
              <a:lnSpc>
                <a:spcPct val="100000"/>
              </a:lnSpc>
              <a:spcBef>
                <a:spcPts val="0"/>
              </a:spcBef>
              <a:spcAft>
                <a:spcPts val="0"/>
              </a:spcAft>
              <a:buNone/>
            </a:pPr>
            <a:endParaRPr sz="2700">
              <a:solidFill>
                <a:schemeClr val="dk1"/>
              </a:solidFill>
              <a:highlight>
                <a:srgbClr val="3C78D8"/>
              </a:highlight>
            </a:endParaRPr>
          </a:p>
          <a:p>
            <a:pPr marL="0" lvl="0" indent="0" algn="ctr" rtl="0">
              <a:lnSpc>
                <a:spcPct val="100000"/>
              </a:lnSpc>
              <a:spcBef>
                <a:spcPts val="0"/>
              </a:spcBef>
              <a:spcAft>
                <a:spcPts val="0"/>
              </a:spcAft>
              <a:buNone/>
            </a:pPr>
            <a:r>
              <a:rPr lang="en" sz="2700">
                <a:solidFill>
                  <a:schemeClr val="dk1"/>
                </a:solidFill>
                <a:highlight>
                  <a:srgbClr val="3C78D8"/>
                </a:highlight>
              </a:rPr>
              <a:t> </a:t>
            </a:r>
            <a:endParaRPr sz="2700">
              <a:solidFill>
                <a:schemeClr val="dk1"/>
              </a:solidFill>
              <a:highlight>
                <a:srgbClr val="3C78D8"/>
              </a:highlight>
            </a:endParaRPr>
          </a:p>
          <a:p>
            <a:pPr marL="0" lvl="0" indent="0" algn="ctr" rtl="0">
              <a:lnSpc>
                <a:spcPct val="100000"/>
              </a:lnSpc>
              <a:spcBef>
                <a:spcPts val="0"/>
              </a:spcBef>
              <a:spcAft>
                <a:spcPts val="0"/>
              </a:spcAft>
              <a:buNone/>
            </a:pPr>
            <a:r>
              <a:rPr lang="en" sz="2700">
                <a:solidFill>
                  <a:schemeClr val="dk1"/>
                </a:solidFill>
                <a:highlight>
                  <a:srgbClr val="3C78D8"/>
                </a:highlight>
              </a:rPr>
              <a:t>Can you name some of the products you consume and where they come from?</a:t>
            </a:r>
            <a:endParaRPr sz="2700">
              <a:solidFill>
                <a:schemeClr val="dk1"/>
              </a:solidFill>
              <a:highlight>
                <a:srgbClr val="3C78D8"/>
              </a:highlight>
            </a:endParaRPr>
          </a:p>
          <a:p>
            <a:pPr marL="0" lvl="0" indent="0" algn="ctr" rtl="0">
              <a:lnSpc>
                <a:spcPct val="100000"/>
              </a:lnSpc>
              <a:spcBef>
                <a:spcPts val="0"/>
              </a:spcBef>
              <a:spcAft>
                <a:spcPts val="0"/>
              </a:spcAft>
              <a:buNone/>
            </a:pPr>
            <a:endParaRPr sz="2700">
              <a:solidFill>
                <a:schemeClr val="dk1"/>
              </a:solidFill>
              <a:highlight>
                <a:srgbClr val="3C78D8"/>
              </a:highlight>
            </a:endParaRPr>
          </a:p>
          <a:p>
            <a:pPr marL="0" lvl="0" indent="0" algn="ctr" rtl="0">
              <a:lnSpc>
                <a:spcPct val="100000"/>
              </a:lnSpc>
              <a:spcBef>
                <a:spcPts val="0"/>
              </a:spcBef>
              <a:spcAft>
                <a:spcPts val="0"/>
              </a:spcAft>
              <a:buNone/>
            </a:pPr>
            <a:endParaRPr sz="2700">
              <a:solidFill>
                <a:schemeClr val="dk1"/>
              </a:solidFill>
            </a:endParaRPr>
          </a:p>
          <a:p>
            <a:pPr marL="0" lvl="0" indent="0" algn="ctr" rtl="0">
              <a:lnSpc>
                <a:spcPct val="100000"/>
              </a:lnSpc>
              <a:spcBef>
                <a:spcPts val="0"/>
              </a:spcBef>
              <a:spcAft>
                <a:spcPts val="0"/>
              </a:spcAft>
              <a:buNone/>
            </a:pPr>
            <a:endParaRPr sz="27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274750" y="840500"/>
            <a:ext cx="8520600" cy="8550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What can each one of us do to help value the work of farmers?</a:t>
            </a: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pic>
        <p:nvPicPr>
          <p:cNvPr id="71" name="Google Shape;71;p16" descr="Follow Tayna, a 13 year old student from London as she visits the Dominican Republic to meet cocoa farmers, find out how cocoa is produced and see the impact of Fairtrade.&#10;&#10;Filmed by Jon Bilbrough&#10;Devised by Ros Bilbrough&#10;Motion graphics by Whitestone Media&#10;Hand-made visuals and stop-motion animation by Jon Bilbrough&#10;Music by Teen_Dream, My First Tooth, Dan Bilbrough and The Sea &amp; I&#10;&#10;For lots of fun activities and learning resources, head here: schools.fairtrade.org.uk/resources" title="My Fairtrade Adventure (for ages 7 to 11)">
            <a:hlinkClick r:id="rId3"/>
          </p:cNvPr>
          <p:cNvPicPr preferRelativeResize="0"/>
          <p:nvPr/>
        </p:nvPicPr>
        <p:blipFill>
          <a:blip r:embed="rId4">
            <a:alphaModFix/>
          </a:blip>
          <a:stretch>
            <a:fillRect/>
          </a:stretch>
        </p:blipFill>
        <p:spPr>
          <a:xfrm>
            <a:off x="1533225" y="1320800"/>
            <a:ext cx="5874350" cy="35652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5"/>
        <p:cNvGrpSpPr/>
        <p:nvPr/>
      </p:nvGrpSpPr>
      <p:grpSpPr>
        <a:xfrm>
          <a:off x="0" y="0"/>
          <a:ext cx="0" cy="0"/>
          <a:chOff x="0" y="0"/>
          <a:chExt cx="0" cy="0"/>
        </a:xfrm>
      </p:grpSpPr>
      <p:sp>
        <p:nvSpPr>
          <p:cNvPr id="76" name="Google Shape;76;p17"/>
          <p:cNvSpPr txBox="1"/>
          <p:nvPr/>
        </p:nvSpPr>
        <p:spPr>
          <a:xfrm>
            <a:off x="780455" y="242384"/>
            <a:ext cx="7583100" cy="441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a:solidFill>
                  <a:schemeClr val="dk1"/>
                </a:solidFill>
                <a:highlight>
                  <a:srgbClr val="3C78D8"/>
                </a:highlight>
              </a:rPr>
              <a:t>What do you usually look for in a product before you purchase it? </a:t>
            </a:r>
            <a:endParaRPr sz="2500">
              <a:solidFill>
                <a:schemeClr val="dk1"/>
              </a:solidFill>
              <a:highlight>
                <a:srgbClr val="3C78D8"/>
              </a:highlight>
            </a:endParaRPr>
          </a:p>
          <a:p>
            <a:pPr marL="0" lvl="0" indent="0" algn="l" rtl="0">
              <a:spcBef>
                <a:spcPts val="0"/>
              </a:spcBef>
              <a:spcAft>
                <a:spcPts val="0"/>
              </a:spcAft>
              <a:buNone/>
            </a:pPr>
            <a:endParaRPr sz="2500">
              <a:solidFill>
                <a:schemeClr val="dk1"/>
              </a:solidFill>
              <a:highlight>
                <a:srgbClr val="3C78D8"/>
              </a:highlight>
            </a:endParaRPr>
          </a:p>
          <a:p>
            <a:pPr marL="0" lvl="0" indent="0" algn="l" rtl="0">
              <a:spcBef>
                <a:spcPts val="0"/>
              </a:spcBef>
              <a:spcAft>
                <a:spcPts val="0"/>
              </a:spcAft>
              <a:buNone/>
            </a:pPr>
            <a:r>
              <a:rPr lang="en" sz="2500">
                <a:solidFill>
                  <a:schemeClr val="dk1"/>
                </a:solidFill>
                <a:highlight>
                  <a:srgbClr val="3C78D8"/>
                </a:highlight>
              </a:rPr>
              <a:t>Did you ever think about whether it was produced in a fair way?</a:t>
            </a:r>
            <a:endParaRPr sz="2500">
              <a:solidFill>
                <a:schemeClr val="dk1"/>
              </a:solidFill>
              <a:highlight>
                <a:srgbClr val="3C78D8"/>
              </a:highlight>
            </a:endParaRPr>
          </a:p>
          <a:p>
            <a:pPr marL="0" lvl="0" indent="0" algn="l" rtl="0">
              <a:spcBef>
                <a:spcPts val="0"/>
              </a:spcBef>
              <a:spcAft>
                <a:spcPts val="0"/>
              </a:spcAft>
              <a:buNone/>
            </a:pPr>
            <a:endParaRPr sz="2500">
              <a:solidFill>
                <a:schemeClr val="dk1"/>
              </a:solidFill>
              <a:highlight>
                <a:srgbClr val="3C78D8"/>
              </a:highlight>
            </a:endParaRPr>
          </a:p>
          <a:p>
            <a:pPr marL="0" lvl="0" indent="0" algn="l" rtl="0">
              <a:spcBef>
                <a:spcPts val="0"/>
              </a:spcBef>
              <a:spcAft>
                <a:spcPts val="0"/>
              </a:spcAft>
              <a:buNone/>
            </a:pPr>
            <a:r>
              <a:rPr lang="en" sz="2500">
                <a:solidFill>
                  <a:schemeClr val="dk1"/>
                </a:solidFill>
                <a:highlight>
                  <a:srgbClr val="3C78D8"/>
                </a:highlight>
              </a:rPr>
              <a:t>How does Fairtrade help Farmers?</a:t>
            </a:r>
            <a:endParaRPr sz="2500">
              <a:solidFill>
                <a:schemeClr val="dk1"/>
              </a:solidFill>
              <a:highlight>
                <a:srgbClr val="3C78D8"/>
              </a:highlight>
            </a:endParaRPr>
          </a:p>
          <a:p>
            <a:pPr marL="0" lvl="0" indent="0" algn="l" rtl="0">
              <a:spcBef>
                <a:spcPts val="0"/>
              </a:spcBef>
              <a:spcAft>
                <a:spcPts val="0"/>
              </a:spcAft>
              <a:buNone/>
            </a:pPr>
            <a:endParaRPr sz="2500">
              <a:solidFill>
                <a:schemeClr val="dk1"/>
              </a:solidFill>
              <a:highlight>
                <a:srgbClr val="3C78D8"/>
              </a:highlight>
            </a:endParaRPr>
          </a:p>
          <a:p>
            <a:pPr marL="0" lvl="0" indent="0" algn="l" rtl="0">
              <a:spcBef>
                <a:spcPts val="0"/>
              </a:spcBef>
              <a:spcAft>
                <a:spcPts val="0"/>
              </a:spcAft>
              <a:buNone/>
            </a:pPr>
            <a:endParaRPr sz="2500">
              <a:solidFill>
                <a:schemeClr val="dk1"/>
              </a:solidFill>
              <a:highlight>
                <a:srgbClr val="3C78D8"/>
              </a:highlight>
            </a:endParaRPr>
          </a:p>
          <a:p>
            <a:pPr marL="0" lvl="0" indent="0" algn="l" rtl="0">
              <a:spcBef>
                <a:spcPts val="0"/>
              </a:spcBef>
              <a:spcAft>
                <a:spcPts val="0"/>
              </a:spcAft>
              <a:buNone/>
            </a:pPr>
            <a:r>
              <a:rPr lang="en" sz="2500">
                <a:solidFill>
                  <a:schemeClr val="dk1"/>
                </a:solidFill>
                <a:highlight>
                  <a:srgbClr val="3C78D8"/>
                </a:highlight>
              </a:rPr>
              <a:t>Can you think of other reasons why we should  purchase fairtrade products?</a:t>
            </a:r>
            <a:endParaRPr sz="2500">
              <a:solidFill>
                <a:schemeClr val="dk1"/>
              </a:solidFill>
              <a:highlight>
                <a:srgbClr val="3C78D8"/>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0"/>
        <p:cNvGrpSpPr/>
        <p:nvPr/>
      </p:nvGrpSpPr>
      <p:grpSpPr>
        <a:xfrm>
          <a:off x="0" y="0"/>
          <a:ext cx="0" cy="0"/>
          <a:chOff x="0" y="0"/>
          <a:chExt cx="0" cy="0"/>
        </a:xfrm>
      </p:grpSpPr>
      <p:sp>
        <p:nvSpPr>
          <p:cNvPr id="81" name="Google Shape;81;p18"/>
          <p:cNvSpPr txBox="1">
            <a:spLocks noGrp="1"/>
          </p:cNvSpPr>
          <p:nvPr>
            <p:ph type="title"/>
          </p:nvPr>
        </p:nvSpPr>
        <p:spPr>
          <a:xfrm>
            <a:off x="311700" y="445025"/>
            <a:ext cx="8520600" cy="3497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2400" b="1">
                <a:highlight>
                  <a:srgbClr val="6AA84F"/>
                </a:highlight>
              </a:rPr>
              <a:t>Share this quote with your family to encourage them to think about why we should try to purchase Fairtrade products</a:t>
            </a:r>
            <a:r>
              <a:rPr lang="en">
                <a:highlight>
                  <a:srgbClr val="6AA84F"/>
                </a:highlight>
              </a:rPr>
              <a:t>:</a:t>
            </a:r>
            <a:endParaRPr>
              <a:highlight>
                <a:srgbClr val="6AA84F"/>
              </a:highlight>
            </a:endParaRPr>
          </a:p>
          <a:p>
            <a:pPr marL="0" lvl="0" indent="0" algn="ctr" rtl="0">
              <a:spcBef>
                <a:spcPts val="0"/>
              </a:spcBef>
              <a:spcAft>
                <a:spcPts val="0"/>
              </a:spcAft>
              <a:buNone/>
            </a:pPr>
            <a:endParaRPr>
              <a:highlight>
                <a:srgbClr val="6AA84F"/>
              </a:highlight>
            </a:endParaRPr>
          </a:p>
          <a:p>
            <a:pPr marL="0" lvl="0" indent="0" algn="ctr" rtl="0">
              <a:lnSpc>
                <a:spcPct val="115000"/>
              </a:lnSpc>
              <a:spcBef>
                <a:spcPts val="0"/>
              </a:spcBef>
              <a:spcAft>
                <a:spcPts val="1200"/>
              </a:spcAft>
              <a:buNone/>
            </a:pPr>
            <a:r>
              <a:rPr lang="en" sz="2400" b="1" i="1">
                <a:highlight>
                  <a:srgbClr val="6AA84F"/>
                </a:highlight>
              </a:rPr>
              <a:t>“You might need a doctor or a police officer once in your life, but you need a farmer every single day three times a day.”- Anonymous</a:t>
            </a:r>
            <a:endParaRPr>
              <a:highlight>
                <a:srgbClr val="6AA84F"/>
              </a:highlight>
            </a:endParaRPr>
          </a:p>
        </p:txBody>
      </p:sp>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205</Words>
  <Application>Microsoft Office PowerPoint</Application>
  <PresentationFormat>On-screen Show (16:9)</PresentationFormat>
  <Paragraphs>26</Paragraphs>
  <Slides>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Georgia</vt:lpstr>
      <vt:lpstr>Simple Dark</vt:lpstr>
      <vt:lpstr>Have you ever thought of the role farmers play in your daily life?</vt:lpstr>
      <vt:lpstr> How do we value the labor of an essential worker?   Do you know how farmers are treated in your country?Are they treated fairly?    Should we care about how farmers are treated in other countries? Why? </vt:lpstr>
      <vt:lpstr>PowerPoint Presentation</vt:lpstr>
      <vt:lpstr>What can each one of us do to help value the work of farmers?  </vt:lpstr>
      <vt:lpstr>PowerPoint Presentation</vt:lpstr>
      <vt:lpstr>Share this quote with your family to encourage them to think about why we should try to purchase Fairtrade products:  “You might need a doctor or a police officer once in your life, but you need a farmer every single day three times a day.”- Anonymous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Have you ever thought of the role farmers play in your daily life?</dc:title>
  <cp:lastModifiedBy>Martha</cp:lastModifiedBy>
  <cp:revision>1</cp:revision>
  <dcterms:modified xsi:type="dcterms:W3CDTF">2021-03-20T19:42:19Z</dcterms:modified>
</cp:coreProperties>
</file>