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youtube.com/watch?v=8yIqMk4POmA" TargetMode="Externa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9c3b138b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9c3b138b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Main Room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Main Room - What do you think is the meaning of this quote? (Kerav)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79c3b138ba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79c3b138ba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Main Room</a:t>
            </a:r>
            <a:r>
              <a:rPr lang="en" sz="100"/>
              <a:t>            </a:t>
            </a:r>
            <a:r>
              <a:rPr lang="en" sz="1400">
                <a:solidFill>
                  <a:srgbClr val="595959"/>
                </a:solidFill>
              </a:rPr>
              <a:t>https://www.youtube.com/watch?v=iUj2vEIiPLc</a:t>
            </a:r>
            <a:endParaRPr sz="1400">
              <a:solidFill>
                <a:srgbClr val="595959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4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9c3b138ba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9c3b138ba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</a:rPr>
              <a:t>Breakout Rooms - Courage is doing the right thing, regardless of what other people do or think or how you may personally benefit from it in the short term. (If in Main, NITYA)</a:t>
            </a:r>
            <a:endParaRPr sz="6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9c3b138b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79c3b138b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Main room </a:t>
            </a:r>
            <a:r>
              <a:rPr b="1" lang="en" sz="1200" u="sng">
                <a:solidFill>
                  <a:schemeClr val="hlink"/>
                </a:solidFill>
                <a:hlinkClick r:id="rId2"/>
              </a:rPr>
              <a:t>https://www.youtube.com/watch?v=8yIqMk4POmA</a:t>
            </a:r>
            <a:r>
              <a:rPr b="1" lang="en" sz="1200">
                <a:solidFill>
                  <a:srgbClr val="595959"/>
                </a:solidFill>
              </a:rPr>
              <a:t> (CHARLIE)</a:t>
            </a:r>
            <a:endParaRPr b="1" sz="5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9c3b138ba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79c3b138ba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solidFill>
                  <a:schemeClr val="dk1"/>
                </a:solidFill>
                <a:highlight>
                  <a:srgbClr val="FFFFFF"/>
                </a:highlight>
              </a:rPr>
              <a:t>Main room: Courage requires avoiding shortcuts and choosing the right means to our goals. (ERIN)</a:t>
            </a:r>
            <a:endParaRPr sz="125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079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Char char="-"/>
            </a:pPr>
            <a:r>
              <a:rPr lang="en" sz="1250">
                <a:solidFill>
                  <a:schemeClr val="dk1"/>
                </a:solidFill>
                <a:highlight>
                  <a:srgbClr val="FFFFFF"/>
                </a:highlight>
              </a:rPr>
              <a:t>With courage we can work to change injustices around us. Without courage everything remains always the same, there is no change, no improvement. </a:t>
            </a:r>
            <a:endParaRPr sz="125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079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Char char="-"/>
            </a:pPr>
            <a:r>
              <a:rPr lang="en" sz="1250">
                <a:solidFill>
                  <a:schemeClr val="dk1"/>
                </a:solidFill>
                <a:highlight>
                  <a:srgbClr val="FFFFFF"/>
                </a:highlight>
              </a:rPr>
              <a:t>When one person shows courage it instills hope in others and make them also braver. </a:t>
            </a:r>
            <a:endParaRPr sz="125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079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Char char="-"/>
            </a:pPr>
            <a:r>
              <a:rPr lang="en" sz="1250">
                <a:solidFill>
                  <a:schemeClr val="dk1"/>
                </a:solidFill>
                <a:highlight>
                  <a:srgbClr val="FFFFFF"/>
                </a:highlight>
              </a:rPr>
              <a:t>Courage helps us build a more inclusive society (where everyone’s dignity is equally honored). </a:t>
            </a:r>
            <a:endParaRPr sz="125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9c3b138ba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79c3b138ba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Breakout</a:t>
            </a:r>
            <a:r>
              <a:rPr lang="en"/>
              <a:t> room (If in Main, KERAV)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9c3b138ba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9c3b138ba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Mainroom - (we still have to choose words/short sentences) (KERAV)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EQUALITY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INCLUSION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RIPPLE OF CHANGE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iUj2vEIiPLc" TargetMode="External"/><Relationship Id="rId4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hyperlink" Target="http://www.youtube.com/watch?v=8yIqMk4POmA" TargetMode="External"/><Relationship Id="rId5" Type="http://schemas.openxmlformats.org/officeDocument/2006/relationships/image" Target="../media/image9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ctr">
              <a:spcBef>
                <a:spcPts val="1700"/>
              </a:spcBef>
              <a:spcAft>
                <a:spcPts val="0"/>
              </a:spcAft>
              <a:buNone/>
            </a:pPr>
            <a:r>
              <a:rPr b="1" lang="en" sz="2350">
                <a:solidFill>
                  <a:schemeClr val="dk1"/>
                </a:solidFill>
                <a:highlight>
                  <a:srgbClr val="A4C2F4"/>
                </a:highlight>
              </a:rPr>
              <a:t>Have you ever been in a situation where you had to be courageous?</a:t>
            </a:r>
            <a:endParaRPr b="1" sz="2350">
              <a:solidFill>
                <a:schemeClr val="dk1"/>
              </a:solidFill>
              <a:highlight>
                <a:srgbClr val="A4C2F4"/>
              </a:highlight>
            </a:endParaRPr>
          </a:p>
          <a:p>
            <a:pPr indent="0" lvl="0" marL="457200" rtl="0" algn="ctr">
              <a:spcBef>
                <a:spcPts val="1700"/>
              </a:spcBef>
              <a:spcAft>
                <a:spcPts val="0"/>
              </a:spcAft>
              <a:buNone/>
            </a:pPr>
            <a:r>
              <a:rPr b="1" lang="en" sz="2350">
                <a:solidFill>
                  <a:schemeClr val="dk1"/>
                </a:solidFill>
                <a:highlight>
                  <a:srgbClr val="A4C2F4"/>
                </a:highlight>
              </a:rPr>
              <a:t>What does it take to be courageous?</a:t>
            </a:r>
            <a:endParaRPr b="1" sz="2350">
              <a:solidFill>
                <a:schemeClr val="dk1"/>
              </a:solidFill>
              <a:highlight>
                <a:srgbClr val="A4C2F4"/>
              </a:highlight>
            </a:endParaRPr>
          </a:p>
          <a:p>
            <a:pPr indent="0" lvl="0" marL="0" rtl="0" algn="l">
              <a:spcBef>
                <a:spcPts val="1700"/>
              </a:spcBef>
              <a:spcAft>
                <a:spcPts val="0"/>
              </a:spcAft>
              <a:buNone/>
            </a:pPr>
            <a:r>
              <a:t/>
            </a:r>
            <a:endParaRPr sz="165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700"/>
              </a:spcBef>
              <a:spcAft>
                <a:spcPts val="17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5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subTitle"/>
          </p:nvPr>
        </p:nvSpPr>
        <p:spPr>
          <a:xfrm>
            <a:off x="466275" y="14945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250">
                <a:solidFill>
                  <a:schemeClr val="dk1"/>
                </a:solidFill>
                <a:highlight>
                  <a:srgbClr val="FFFFFF"/>
                </a:highlight>
              </a:rPr>
              <a:t>“Each time a man stands up for an ideal, or acts to improve the lot of others, or strikes out against injustice, he sends forth a tiny ripple of hope.” –Robert Kennedy</a:t>
            </a:r>
            <a:endParaRPr b="1" sz="3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ow Summer and Auggie become friend scene.&#10;&#10;Stars: Julia Roberts, Jacob Tremblay, Owen Wilson, Izabela Vidovic.&#10;&#10;Based on the New York Times bestseller, WONDER tells the incredibly inspiring and heartwarming story of August Pullman, a boy with facial differences who enters fifth grade, attending a mainstream elementary school for the first time.&#10;&#10;No copyright infringement intended.&#10;I do not own anything, this is for entertainment purposes only.&#10;All the rights in this content belong to their respective owner/s." id="64" name="Google Shape;64;p15" title="Wonder - Summer Make Friend With Auggie Clip HD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05175" y="277100"/>
            <a:ext cx="75184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idx="1" type="body"/>
          </p:nvPr>
        </p:nvSpPr>
        <p:spPr>
          <a:xfrm>
            <a:off x="408775" y="1820100"/>
            <a:ext cx="8520600" cy="27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  <a:p>
            <a:pPr indent="-359850" lvl="0" marL="457200" rtl="0" algn="ctr"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rabicPeriod"/>
            </a:pPr>
            <a:r>
              <a:rPr b="1" lang="en" sz="8267">
                <a:solidFill>
                  <a:srgbClr val="000000"/>
                </a:solidFill>
                <a:highlight>
                  <a:srgbClr val="A2C4C9"/>
                </a:highlight>
              </a:rPr>
              <a:t>Does it take courage for Summer to talk to Auggie? Why?</a:t>
            </a:r>
            <a:endParaRPr b="1" sz="8267">
              <a:solidFill>
                <a:srgbClr val="000000"/>
              </a:solidFill>
              <a:highlight>
                <a:srgbClr val="A2C4C9"/>
              </a:highlight>
            </a:endParaRPr>
          </a:p>
          <a:p>
            <a:pPr indent="-359850" lvl="0" marL="91440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rabicPeriod"/>
            </a:pPr>
            <a:r>
              <a:rPr b="1" lang="en" sz="8267">
                <a:solidFill>
                  <a:srgbClr val="000000"/>
                </a:solidFill>
                <a:highlight>
                  <a:srgbClr val="A2C4C9"/>
                </a:highlight>
              </a:rPr>
              <a:t>What do you think courage means?</a:t>
            </a:r>
            <a:endParaRPr b="1" sz="8267">
              <a:solidFill>
                <a:srgbClr val="000000"/>
              </a:solidFill>
              <a:highlight>
                <a:srgbClr val="A2C4C9"/>
              </a:highlight>
            </a:endParaRPr>
          </a:p>
          <a:p>
            <a:pPr indent="-359850" lvl="0" marL="91440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rabicPeriod"/>
            </a:pPr>
            <a:r>
              <a:rPr b="1" lang="en" sz="8267">
                <a:solidFill>
                  <a:srgbClr val="000000"/>
                </a:solidFill>
                <a:highlight>
                  <a:srgbClr val="A2C4C9"/>
                </a:highlight>
              </a:rPr>
              <a:t>Can you think of something you have gained or lost by showing courage? </a:t>
            </a:r>
            <a:endParaRPr b="1" sz="8267">
              <a:solidFill>
                <a:srgbClr val="000000"/>
              </a:solidFill>
              <a:highlight>
                <a:srgbClr val="A2C4C9"/>
              </a:highlight>
            </a:endParaRPr>
          </a:p>
          <a:p>
            <a:pPr indent="-359850" lvl="0" marL="91440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rabicPeriod"/>
            </a:pPr>
            <a:r>
              <a:rPr b="1" lang="en" sz="8267">
                <a:solidFill>
                  <a:schemeClr val="dk1"/>
                </a:solidFill>
                <a:highlight>
                  <a:srgbClr val="A2C4C9"/>
                </a:highlight>
              </a:rPr>
              <a:t>Can you name an </a:t>
            </a:r>
            <a:r>
              <a:rPr b="1" lang="en" sz="8267">
                <a:solidFill>
                  <a:schemeClr val="dk1"/>
                </a:solidFill>
                <a:highlight>
                  <a:srgbClr val="A2C4C9"/>
                </a:highlight>
              </a:rPr>
              <a:t>act of courage you have noticed in someone around you (friend, family, teacher)?</a:t>
            </a:r>
            <a:endParaRPr b="1" sz="8267">
              <a:solidFill>
                <a:srgbClr val="000000"/>
              </a:solidFill>
              <a:highlight>
                <a:srgbClr val="A2C4C9"/>
              </a:highlight>
            </a:endParaRPr>
          </a:p>
          <a:p>
            <a:pPr indent="0" lvl="0" marL="457200" rtl="0" algn="l">
              <a:spcBef>
                <a:spcPts val="1700"/>
              </a:spcBef>
              <a:spcAft>
                <a:spcPts val="0"/>
              </a:spcAft>
              <a:buNone/>
            </a:pPr>
            <a:r>
              <a:t/>
            </a:r>
            <a:endParaRPr sz="165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7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idx="4294967295" type="title"/>
          </p:nvPr>
        </p:nvSpPr>
        <p:spPr>
          <a:xfrm>
            <a:off x="91650" y="288500"/>
            <a:ext cx="3280500" cy="126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350">
                <a:highlight>
                  <a:srgbClr val="C9DAF8"/>
                </a:highlight>
              </a:rPr>
              <a:t>Can you think of how </a:t>
            </a:r>
            <a:r>
              <a:rPr b="1" lang="en" sz="2350" u="sng">
                <a:highlight>
                  <a:srgbClr val="C9DAF8"/>
                </a:highlight>
              </a:rPr>
              <a:t>one</a:t>
            </a:r>
            <a:r>
              <a:rPr b="1" lang="en" sz="2350">
                <a:highlight>
                  <a:srgbClr val="C9DAF8"/>
                </a:highlight>
              </a:rPr>
              <a:t> person’s act of courage has benefited a lot of people?</a:t>
            </a:r>
            <a:endParaRPr b="1" sz="2350">
              <a:highlight>
                <a:srgbClr val="C9DAF8"/>
              </a:highlight>
            </a:endParaRPr>
          </a:p>
        </p:txBody>
      </p:sp>
      <p:pic>
        <p:nvPicPr>
          <p:cNvPr descr="Malala Yousafzai, a Pakistani teenage activist shot by the Taliban and who is tipped as Nobel Peace Prize contender, talked with comedian John Stewart on his satirical news program &quot;The Daily Show&quot; on Tuesday (October 8).&#10;&#10;The 16-year-old, who was shot in the head by the Taliban exactly a year ago on October 9th for demanding education for girls, gave a speech at the United Nations in July saying she would not bow to &quot;terrorists&quot; who thought they could silence her. The saga of her recovery from the attempted assassination and her promotion of women's education and peace has tipped her as a favorite for the peace prize among experts and betting agencies.&#10;&#10;This week her book, which tells her story and the story of the Taliban's control of the Swat Valley in northern Pakistan, was released.&#10;&#10;&quot;We are human beings and this is the part of our human nature -- that we don't learn the importance of anything until it is snatched from our hands. And when in Pakistan we were stopped from going to school, at that time I realized that education is very important and education is the power for women and that's why the terrorists are afraid of education,&quot; Malala told Stewart as they discussed her book, &quot;I Am Malala: The Girl Who Stood Up for Education and Was Shot by the Taliban.&quot;&#10;&#10;The usually sarcastic and humorous Stewart was sympathetic and serious in his discussion with Malala, though he managed to pepper the discussion with a few jokes.&#10;&#10;&quot;Our freedom was taken from us, the women's freedom,&quot; said Malala explained about life under the Taliban, which took control of her native Swat Valley in 2004.&#10;&#10;&quot;We were just kept imprisoned. We were just limited to the four walls of our house. Women's rights were denied at that time and that's why I spoke. Because I believe in equality and I believe there is no difference between a man and a woman. I even believe that a women is more powerful than a man,&quot; she said.&#10;&#10;&quot;Whoa, wait, whoa, what? You know, Malala, this was going so well. You were doing so beautifully and then suddenly, bam!&quot; joked the Comedy Central host.&#10;&#10;When Malala went to describe an inner dialogue she had about how she might confront the Taliban with a peaceful rebuke after she learned they had threatened her life, Stewart joked he wanted to adopt her.&#10;&#10;&quot;I know your father is backstage and he's very proud of you, but would he be mad if I adopted you because you sure are swell?&quot; said Stewart with smile.&#10;&#10;This week, the Nobel accolades in Stockholm will go also to medicine, physics, chemistry and economics, while Oslo will name the peace prize winner on Friday (October 11).&#10;&#10;The annual prizes created in the will of dynamite tycoon Alfred Nobel were cut by 20 percent to 8 million crowns ($1.20 million USD) last year as returns on its roughly $450 million (USD) fund fell amid years of global financial downturn." id="75" name="Google Shape;75;p17" title="Pakistani Teenage Activist Tells Her Story To John Stewart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47650" y="552613"/>
            <a:ext cx="5384375" cy="403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>
            <p:ph idx="1" type="body"/>
          </p:nvPr>
        </p:nvSpPr>
        <p:spPr>
          <a:xfrm>
            <a:off x="345050" y="787150"/>
            <a:ext cx="8487300" cy="378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54132" lvl="0" marL="4572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rabicPeriod"/>
            </a:pPr>
            <a:r>
              <a:rPr b="1" lang="en" sz="2325">
                <a:solidFill>
                  <a:srgbClr val="FFFFFF"/>
                </a:solidFill>
              </a:rPr>
              <a:t>How has society benefited from Malala’s courage? </a:t>
            </a:r>
            <a:endParaRPr b="1" sz="2325">
              <a:solidFill>
                <a:srgbClr val="FFFFFF"/>
              </a:solidFill>
            </a:endParaRPr>
          </a:p>
          <a:p>
            <a:pPr indent="0" lvl="0" marL="45720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625">
              <a:solidFill>
                <a:srgbClr val="FFFFFF"/>
              </a:solidFill>
            </a:endParaRPr>
          </a:p>
          <a:p>
            <a:pPr indent="-354132" lvl="0" marL="457200" rtl="0" algn="ctr"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rabicPeriod"/>
            </a:pPr>
            <a:r>
              <a:rPr b="1" lang="en" sz="2325">
                <a:solidFill>
                  <a:srgbClr val="FFFFFF"/>
                </a:solidFill>
              </a:rPr>
              <a:t>In this video, Malala displays civil courage. Can you think of someone else who has shown civil </a:t>
            </a:r>
            <a:r>
              <a:rPr b="1" lang="en" sz="2325">
                <a:solidFill>
                  <a:srgbClr val="FFFFFF"/>
                </a:solidFill>
              </a:rPr>
              <a:t>courage?</a:t>
            </a:r>
            <a:endParaRPr b="1" sz="2325">
              <a:solidFill>
                <a:srgbClr val="FFFFFF"/>
              </a:solidFill>
            </a:endParaRPr>
          </a:p>
          <a:p>
            <a:pPr indent="0" lvl="0" marL="45720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152">
              <a:solidFill>
                <a:srgbClr val="FFFFFF"/>
              </a:solidFill>
            </a:endParaRPr>
          </a:p>
          <a:p>
            <a:pPr indent="-354132" lvl="0" marL="457200" rtl="0" algn="ctr"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rabicPeriod"/>
            </a:pPr>
            <a:r>
              <a:rPr b="1" lang="en" sz="2325">
                <a:solidFill>
                  <a:srgbClr val="FFFFFF"/>
                </a:solidFill>
              </a:rPr>
              <a:t>Why do you think civil courage is important? </a:t>
            </a:r>
            <a:endParaRPr b="1" sz="2325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 sz="1866">
                <a:solidFill>
                  <a:schemeClr val="dk1"/>
                </a:solidFill>
                <a:highlight>
                  <a:srgbClr val="FFFFFF"/>
                </a:highlight>
              </a:rPr>
              <a:t>“Each time a man stands up for an ideal, or acts to improve the lot of others, or strikes out against injustice, he sends forth a tiny ripple of hope.” –Robert Kennedy</a:t>
            </a:r>
            <a:endParaRPr sz="3016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 txBox="1"/>
          <p:nvPr>
            <p:ph idx="1" type="body"/>
          </p:nvPr>
        </p:nvSpPr>
        <p:spPr>
          <a:xfrm>
            <a:off x="311700" y="603850"/>
            <a:ext cx="8520600" cy="396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AutoNum type="arabicPeriod"/>
            </a:pPr>
            <a:r>
              <a:rPr b="1" lang="en" sz="2200">
                <a:solidFill>
                  <a:schemeClr val="lt1"/>
                </a:solidFill>
              </a:rPr>
              <a:t>What does it take to show civil courage? </a:t>
            </a:r>
            <a:endParaRPr b="1" sz="2200">
              <a:solidFill>
                <a:schemeClr val="lt1"/>
              </a:solidFill>
            </a:endParaRPr>
          </a:p>
          <a:p>
            <a:pPr indent="0" lvl="0" marL="45720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chemeClr val="lt1"/>
              </a:solidFill>
            </a:endParaRPr>
          </a:p>
          <a:p>
            <a:pPr indent="-368300" lvl="0" marL="457200" rtl="0" algn="ctr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200"/>
              <a:buAutoNum type="arabicPeriod"/>
            </a:pPr>
            <a:r>
              <a:rPr b="1" lang="en" sz="2200">
                <a:solidFill>
                  <a:schemeClr val="lt1"/>
                </a:solidFill>
              </a:rPr>
              <a:t>Why can’t we have justice without civil courage? </a:t>
            </a:r>
            <a:endParaRPr b="1" sz="2200">
              <a:solidFill>
                <a:schemeClr val="lt1"/>
              </a:solidFill>
            </a:endParaRPr>
          </a:p>
          <a:p>
            <a:pPr indent="0" lvl="0" marL="45720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chemeClr val="lt1"/>
              </a:solidFill>
            </a:endParaRPr>
          </a:p>
          <a:p>
            <a:pPr indent="-368300" lvl="0" marL="457200" rtl="0" algn="ctr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200"/>
              <a:buAutoNum type="arabicPeriod"/>
            </a:pPr>
            <a:r>
              <a:rPr b="1" lang="en" sz="2200">
                <a:solidFill>
                  <a:schemeClr val="lt1"/>
                </a:solidFill>
              </a:rPr>
              <a:t>How can you and your family show civil courage? </a:t>
            </a:r>
            <a:endParaRPr b="1" sz="22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/>
          <p:nvPr>
            <p:ph type="title"/>
          </p:nvPr>
        </p:nvSpPr>
        <p:spPr>
          <a:xfrm>
            <a:off x="62325" y="3693325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highlight>
                  <a:srgbClr val="3C78D8"/>
                </a:highlight>
              </a:rPr>
              <a:t>Whispering</a:t>
            </a:r>
            <a:r>
              <a:rPr lang="en">
                <a:solidFill>
                  <a:schemeClr val="lt1"/>
                </a:solidFill>
                <a:highlight>
                  <a:srgbClr val="3C78D8"/>
                </a:highlight>
              </a:rPr>
              <a:t> Game!</a:t>
            </a:r>
            <a:r>
              <a:rPr lang="en">
                <a:solidFill>
                  <a:schemeClr val="lt1"/>
                </a:solidFill>
                <a:highlight>
                  <a:srgbClr val="D0E0E3"/>
                </a:highlight>
              </a:rPr>
              <a:t> </a:t>
            </a:r>
            <a:endParaRPr>
              <a:solidFill>
                <a:schemeClr val="lt1"/>
              </a:solidFill>
              <a:highlight>
                <a:srgbClr val="D0E0E3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